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63"/>
  </p:notesMasterIdLst>
  <p:handoutMasterIdLst>
    <p:handoutMasterId r:id="rId64"/>
  </p:handoutMasterIdLst>
  <p:sldIdLst>
    <p:sldId id="320" r:id="rId2"/>
    <p:sldId id="321" r:id="rId3"/>
    <p:sldId id="322" r:id="rId4"/>
    <p:sldId id="323" r:id="rId5"/>
    <p:sldId id="324" r:id="rId6"/>
    <p:sldId id="325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60" r:id="rId38"/>
    <p:sldId id="294" r:id="rId39"/>
    <p:sldId id="295" r:id="rId40"/>
    <p:sldId id="296" r:id="rId41"/>
    <p:sldId id="262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16" r:id="rId59"/>
    <p:sldId id="317" r:id="rId60"/>
    <p:sldId id="318" r:id="rId61"/>
    <p:sldId id="319" r:id="rId62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paso" id="{59A9BC0F-B94E-A640-83FC-4498B9DFB08D}">
          <p14:sldIdLst>
            <p14:sldId id="320"/>
            <p14:sldId id="321"/>
            <p14:sldId id="322"/>
            <p14:sldId id="323"/>
            <p14:sldId id="324"/>
            <p14:sldId id="325"/>
          </p14:sldIdLst>
        </p14:section>
        <p14:section name="Conceptos" id="{51BF9654-125A-B141-8EA5-84C17335F87B}">
          <p14:sldIdLst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</p14:sldIdLst>
        </p14:section>
        <p14:section name="Ejercicios" id="{834E32D9-3A73-9C43-B805-E6F6458F6209}">
          <p14:sldIdLst>
            <p14:sldId id="260"/>
            <p14:sldId id="294"/>
            <p14:sldId id="295"/>
            <p14:sldId id="296"/>
          </p14:sldIdLst>
        </p14:section>
        <p14:section name="Resolución" id="{21731FF2-E669-DA4D-8C98-EBA50549C89C}">
          <p14:sldIdLst>
            <p14:sldId id="262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3449"/>
    <a:srgbClr val="5A3A92"/>
    <a:srgbClr val="1DC1DC"/>
    <a:srgbClr val="F25B2C"/>
    <a:srgbClr val="FFFFFF"/>
    <a:srgbClr val="019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50"/>
    <p:restoredTop sz="93151"/>
  </p:normalViewPr>
  <p:slideViewPr>
    <p:cSldViewPr snapToGrid="0" snapToObjects="1">
      <p:cViewPr>
        <p:scale>
          <a:sx n="90" d="100"/>
          <a:sy n="90" d="100"/>
        </p:scale>
        <p:origin x="-76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35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handoutMaster" Target="handoutMasters/handoutMaster1.xml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BB6F4-23E1-814D-8DBC-753DCD8F7CD3}" type="datetimeFigureOut">
              <a:rPr lang="es-ES_tradnl" smtClean="0"/>
              <a:t>13/7/17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F0ACC-9D08-B743-BC76-14D8CF8E693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00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jpeg>
</file>

<file path=ppt/media/image2.jpeg>
</file>

<file path=ppt/media/image20.tiff>
</file>

<file path=ppt/media/image21.tiff>
</file>

<file path=ppt/media/image22.tiff>
</file>

<file path=ppt/media/image2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28938-2154-AC49-8423-1D92A390099E}" type="datetimeFigureOut">
              <a:rPr lang="es-ES_tradnl" smtClean="0"/>
              <a:t>13/7/17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3A042-DB59-4F46-A5FA-899CA8111283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3501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912970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7853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63250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383259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19042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9621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11426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11821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567759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655842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3535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528223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39683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016620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967346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947082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007269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30792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199871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321511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64849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68541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74132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644037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4766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40030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359116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2539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10754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965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48548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312124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278068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5542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10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 userDrawn="1"/>
        </p:nvSpPr>
        <p:spPr>
          <a:xfrm>
            <a:off x="-2881" y="4636859"/>
            <a:ext cx="9146881" cy="1989667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2295" y="1177183"/>
            <a:ext cx="4511710" cy="2531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sp>
        <p:nvSpPr>
          <p:cNvPr id="21" name="Rectángulo 20"/>
          <p:cNvSpPr/>
          <p:nvPr userDrawn="1"/>
        </p:nvSpPr>
        <p:spPr>
          <a:xfrm>
            <a:off x="-2885" y="0"/>
            <a:ext cx="1303867" cy="736598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23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32" y="0"/>
            <a:ext cx="9143968" cy="744876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grpSp>
        <p:nvGrpSpPr>
          <p:cNvPr id="19" name="Agrupar 18"/>
          <p:cNvGrpSpPr/>
          <p:nvPr userDrawn="1"/>
        </p:nvGrpSpPr>
        <p:grpSpPr>
          <a:xfrm>
            <a:off x="301948" y="65315"/>
            <a:ext cx="800089" cy="635901"/>
            <a:chOff x="5701496" y="1402249"/>
            <a:chExt cx="2670843" cy="2122755"/>
          </a:xfrm>
        </p:grpSpPr>
        <p:pic>
          <p:nvPicPr>
            <p:cNvPr id="20" name="Imagen 1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21" name="Rectángulo 20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2" name="Rectángulo 21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3" name="Rectángulo 22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5" name="Rectángulo 24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6" name="Rectángulo 25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0508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grpSp>
        <p:nvGrpSpPr>
          <p:cNvPr id="13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4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5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600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60000"/>
            <a:ext cx="38862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60000"/>
            <a:ext cx="38862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grpSp>
        <p:nvGrpSpPr>
          <p:cNvPr id="14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5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6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0951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10000"/>
            <a:ext cx="7886700" cy="10778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980000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880000"/>
            <a:ext cx="3868340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980000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880000"/>
            <a:ext cx="3887391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33612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39054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928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pacio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0821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54895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419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47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32932"/>
            <a:ext cx="2949178" cy="10244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2" y="987426"/>
            <a:ext cx="4625567" cy="5130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060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3895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8228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0000"/>
            <a:ext cx="1971675" cy="5765424"/>
          </a:xfrm>
        </p:spPr>
        <p:txBody>
          <a:bodyPr vert="eaVert"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0000"/>
            <a:ext cx="5800725" cy="5765424"/>
          </a:xfrm>
        </p:spPr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39278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03862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88803"/>
            <a:ext cx="2665272" cy="210642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5" y="4636859"/>
            <a:ext cx="9146881" cy="227975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87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997" y="60474"/>
            <a:ext cx="789459" cy="62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4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3734" y="1402250"/>
            <a:ext cx="2668606" cy="212275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4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41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19" y="65316"/>
            <a:ext cx="795037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8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1" y="0"/>
            <a:ext cx="9146881" cy="736598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90912"/>
            <a:ext cx="2672294" cy="2118810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85234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20" y="65316"/>
            <a:ext cx="797618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13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809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  <p:grpSp>
        <p:nvGrpSpPr>
          <p:cNvPr id="5" name="Agrupar 4"/>
          <p:cNvGrpSpPr/>
          <p:nvPr userDrawn="1"/>
        </p:nvGrpSpPr>
        <p:grpSpPr>
          <a:xfrm>
            <a:off x="5701496" y="1402249"/>
            <a:ext cx="2670843" cy="2122755"/>
            <a:chOff x="5701496" y="1402249"/>
            <a:chExt cx="2670843" cy="2122755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" name="Rectángulo 15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" name="Rectángulo 16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8" name="Rectángulo 17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9" name="Rectángulo 18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17765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jpeg"/><Relationship Id="rId22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310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 smtClean="0"/>
              <a:t>Título del Concepto Explicado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16000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grpSp>
        <p:nvGrpSpPr>
          <p:cNvPr id="22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23" name="7 Imagen" descr="logos 111MIL-01.JPG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24" name="8 Imagen" descr="logos 111MIL-01.JPG"/>
            <p:cNvPicPr>
              <a:picLocks noChangeAspect="1"/>
            </p:cNvPicPr>
            <p:nvPr/>
          </p:nvPicPr>
          <p:blipFill>
            <a:blip r:embed="rId22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pic>
        <p:nvPicPr>
          <p:cNvPr id="28" name="11 Imagen" descr="logos 111MIL-01.JPG"/>
          <p:cNvPicPr>
            <a:picLocks noChangeAspect="1"/>
          </p:cNvPicPr>
          <p:nvPr userDrawn="1"/>
        </p:nvPicPr>
        <p:blipFill>
          <a:blip r:embed="rId22"/>
          <a:srcRect l="86163"/>
          <a:stretch>
            <a:fillRect/>
          </a:stretch>
        </p:blipFill>
        <p:spPr>
          <a:xfrm>
            <a:off x="0" y="6615112"/>
            <a:ext cx="9143968" cy="285752"/>
          </a:xfrm>
          <a:prstGeom prst="rect">
            <a:avLst/>
          </a:prstGeom>
        </p:spPr>
      </p:pic>
      <p:sp>
        <p:nvSpPr>
          <p:cNvPr id="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" dirty="0" smtClean="0"/>
              <a:t>Módulo 1: Técnicas de Programación</a:t>
            </a:r>
            <a:endParaRPr lang="es-ES_tradnl" dirty="0"/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394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8" r:id="rId4"/>
    <p:sldLayoutId id="2147483673" r:id="rId5"/>
    <p:sldLayoutId id="2147483677" r:id="rId6"/>
    <p:sldLayoutId id="2147483674" r:id="rId7"/>
    <p:sldLayoutId id="2147483679" r:id="rId8"/>
    <p:sldLayoutId id="2147483675" r:id="rId9"/>
    <p:sldLayoutId id="2147483680" r:id="rId10"/>
    <p:sldLayoutId id="2147483663" r:id="rId11"/>
    <p:sldLayoutId id="2147483664" r:id="rId12"/>
    <p:sldLayoutId id="2147483665" r:id="rId13"/>
    <p:sldLayoutId id="2147483666" r:id="rId14"/>
    <p:sldLayoutId id="2147483672" r:id="rId15"/>
    <p:sldLayoutId id="2147483668" r:id="rId16"/>
    <p:sldLayoutId id="2147483669" r:id="rId17"/>
    <p:sldLayoutId id="2147483670" r:id="rId18"/>
    <p:sldLayoutId id="2147483671" r:id="rId1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Relationship Id="rId3" Type="http://schemas.openxmlformats.org/officeDocument/2006/relationships/image" Target="../media/image1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tif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2.tif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tif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8.tif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tif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8.tif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3.tif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tif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tif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tif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8.tif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Repetición (Repaso)</a:t>
            </a:r>
            <a:endParaRPr lang="es-ES_tradnl" dirty="0"/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294967295"/>
          </p:nvPr>
        </p:nvSpPr>
        <p:spPr>
          <a:xfrm>
            <a:off x="0" y="6575425"/>
            <a:ext cx="3086100" cy="365125"/>
          </a:xfrm>
        </p:spPr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4294967295"/>
          </p:nvPr>
        </p:nvSpPr>
        <p:spPr>
          <a:xfrm>
            <a:off x="7086600" y="6575425"/>
            <a:ext cx="2057400" cy="365125"/>
          </a:xfrm>
        </p:spPr>
        <p:txBody>
          <a:bodyPr/>
          <a:lstStyle/>
          <a:p>
            <a:fld id="{D802D9E1-0DDA-174F-9155-A972C397A999}" type="slidenum">
              <a:rPr lang="es-ES_tradnl" smtClean="0"/>
              <a:pPr/>
              <a:t>0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5429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4889500" y="2512773"/>
            <a:ext cx="4572000" cy="4062651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Sino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2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numero1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-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FinAlgoritmo</a:t>
            </a:r>
            <a:endParaRPr lang="es-ES_tradnl" sz="200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31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Realizamos la operación según la opción 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2655" y="5473700"/>
            <a:ext cx="937995" cy="110172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-95250" y="2662238"/>
            <a:ext cx="5270500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1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1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operacion es: "</a:t>
            </a: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1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Calibri"/>
            </a:endParaRPr>
          </a:p>
          <a:p>
            <a:pPr marL="127080">
              <a:lnSpc>
                <a:spcPct val="100000"/>
              </a:lnSpc>
            </a:pP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             numero1</a:t>
            </a:r>
            <a:r>
              <a:rPr lang="es-AR" sz="21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+</a:t>
            </a:r>
            <a:r>
              <a:rPr lang="es-AR" sz="21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1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1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5128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4889500" y="2512773"/>
            <a:ext cx="4572000" cy="4062651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Sino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2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numero1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-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FinAlgoritmo</a:t>
            </a:r>
            <a:endParaRPr lang="es-ES_tradnl" sz="200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28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Hay </a:t>
            </a:r>
            <a:r>
              <a:rPr lang="es-ES" dirty="0" smtClean="0"/>
              <a:t>código </a:t>
            </a:r>
            <a:r>
              <a:rPr lang="es-ES" b="1" dirty="0" smtClean="0"/>
              <a:t>repetido</a:t>
            </a:r>
            <a:r>
              <a:rPr lang="es-ES" dirty="0" smtClean="0"/>
              <a:t>!</a:t>
            </a:r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10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2655" y="5473700"/>
            <a:ext cx="937995" cy="110172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-95250" y="2662238"/>
            <a:ext cx="52705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Calibri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             numero1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+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5"/>
          <p:cNvSpPr/>
          <p:nvPr/>
        </p:nvSpPr>
        <p:spPr>
          <a:xfrm>
            <a:off x="158750" y="4858760"/>
            <a:ext cx="3093120" cy="1186440"/>
          </a:xfrm>
          <a:prstGeom prst="roundRect">
            <a:avLst>
              <a:gd name="adj" fmla="val 16667"/>
            </a:avLst>
          </a:prstGeom>
          <a:solidFill>
            <a:schemeClr val="accent1">
              <a:alpha val="3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ES_tradnl" dirty="0"/>
          </a:p>
        </p:txBody>
      </p:sp>
      <p:sp>
        <p:nvSpPr>
          <p:cNvPr id="10" name="CustomShape 5"/>
          <p:cNvSpPr/>
          <p:nvPr/>
        </p:nvSpPr>
        <p:spPr>
          <a:xfrm>
            <a:off x="133350" y="3054197"/>
            <a:ext cx="3093120" cy="1187603"/>
          </a:xfrm>
          <a:prstGeom prst="roundRect">
            <a:avLst>
              <a:gd name="adj" fmla="val 16667"/>
            </a:avLst>
          </a:prstGeom>
          <a:solidFill>
            <a:schemeClr val="accent1">
              <a:alpha val="3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ES_tradnl" dirty="0"/>
          </a:p>
        </p:txBody>
      </p:sp>
      <p:sp>
        <p:nvSpPr>
          <p:cNvPr id="12" name="CustomShape 5"/>
          <p:cNvSpPr/>
          <p:nvPr/>
        </p:nvSpPr>
        <p:spPr>
          <a:xfrm>
            <a:off x="5077393" y="2823173"/>
            <a:ext cx="2861944" cy="1263803"/>
          </a:xfrm>
          <a:prstGeom prst="roundRect">
            <a:avLst>
              <a:gd name="adj" fmla="val 16667"/>
            </a:avLst>
          </a:prstGeom>
          <a:solidFill>
            <a:schemeClr val="accent1">
              <a:alpha val="3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ES_tradnl" dirty="0"/>
          </a:p>
        </p:txBody>
      </p:sp>
      <p:sp>
        <p:nvSpPr>
          <p:cNvPr id="13" name="CustomShape 5"/>
          <p:cNvSpPr/>
          <p:nvPr/>
        </p:nvSpPr>
        <p:spPr>
          <a:xfrm>
            <a:off x="5077393" y="4692984"/>
            <a:ext cx="2861944" cy="1263803"/>
          </a:xfrm>
          <a:prstGeom prst="roundRect">
            <a:avLst>
              <a:gd name="adj" fmla="val 16667"/>
            </a:avLst>
          </a:prstGeom>
          <a:solidFill>
            <a:schemeClr val="accent1">
              <a:alpha val="3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22620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b="1" dirty="0" smtClean="0"/>
              <a:t>Código Repetido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No debemos </a:t>
            </a:r>
            <a:r>
              <a:rPr lang="es-ES_tradnl" dirty="0" smtClean="0"/>
              <a:t>duplicar el c</a:t>
            </a:r>
            <a:r>
              <a:rPr lang="es-ES" dirty="0" err="1" smtClean="0"/>
              <a:t>ó</a:t>
            </a:r>
            <a:r>
              <a:rPr lang="es-ES_tradnl" dirty="0" smtClean="0"/>
              <a:t>digo </a:t>
            </a:r>
          </a:p>
          <a:p>
            <a:r>
              <a:rPr lang="es-ES_tradnl" dirty="0" smtClean="0"/>
              <a:t>Cuando tenemos la </a:t>
            </a:r>
            <a:r>
              <a:rPr lang="es-ES_tradnl" b="1" dirty="0" smtClean="0"/>
              <a:t>misma funcionalidad</a:t>
            </a:r>
            <a:r>
              <a:rPr lang="es-ES_tradnl" dirty="0" smtClean="0"/>
              <a:t> en distintas partes del programa debemos </a:t>
            </a:r>
            <a:r>
              <a:rPr lang="es-ES_tradnl" b="1" dirty="0" smtClean="0"/>
              <a:t>reusar</a:t>
            </a:r>
          </a:p>
          <a:p>
            <a:r>
              <a:rPr lang="es-ES_tradnl" dirty="0" smtClean="0"/>
              <a:t>¿Cuál es la diferencia entre copiar y reusar?</a:t>
            </a:r>
          </a:p>
          <a:p>
            <a:pPr lvl="1"/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Una 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sola copia que puede ser llamada donde lo 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necesitemos</a:t>
            </a:r>
          </a:p>
          <a:p>
            <a:pPr lvl="1"/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Programas mas cortos</a:t>
            </a:r>
          </a:p>
          <a:p>
            <a:pPr lvl="1"/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Cambios acotados a un solo lugar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endParaRPr lang="es-ES_tradnl" dirty="0" smtClean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11</a:t>
            </a:fld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00" y="4564591"/>
            <a:ext cx="3073400" cy="204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48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smtClean="0"/>
              <a:t>M</a:t>
            </a:r>
            <a:r>
              <a:rPr lang="es-ES" sz="4400" b="1" dirty="0" smtClean="0"/>
              <a:t>é</a:t>
            </a:r>
            <a:r>
              <a:rPr lang="es-ES_tradnl" sz="4400" b="1" dirty="0" smtClean="0"/>
              <a:t>todos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Cuando </a:t>
            </a:r>
            <a:r>
              <a:rPr lang="es-ES_tradnl" dirty="0"/>
              <a:t>los programas crecen se vuelven mas </a:t>
            </a:r>
            <a:r>
              <a:rPr lang="es-ES_tradnl" dirty="0" smtClean="0"/>
              <a:t>complejos: </a:t>
            </a:r>
          </a:p>
          <a:p>
            <a:pPr lvl="1"/>
            <a:r>
              <a:rPr lang="es-ES_tradnl" dirty="0" smtClean="0"/>
              <a:t>Necesitamos manejar la complejidad</a:t>
            </a:r>
          </a:p>
          <a:p>
            <a:r>
              <a:rPr lang="es-ES_tradnl" dirty="0" smtClean="0"/>
              <a:t>Debemos </a:t>
            </a:r>
            <a:r>
              <a:rPr lang="es-ES_tradnl" b="1" dirty="0" smtClean="0"/>
              <a:t>agrupar</a:t>
            </a:r>
            <a:r>
              <a:rPr lang="es-ES_tradnl" dirty="0" smtClean="0"/>
              <a:t> las sentencias que tienen </a:t>
            </a:r>
            <a:r>
              <a:rPr lang="es-ES_tradnl" b="1" dirty="0" smtClean="0"/>
              <a:t>cohesión</a:t>
            </a:r>
          </a:p>
          <a:p>
            <a:pPr lvl="1"/>
            <a:r>
              <a:rPr lang="es-ES_tradnl" dirty="0" smtClean="0"/>
              <a:t>Mayor legibilidad</a:t>
            </a:r>
          </a:p>
          <a:p>
            <a:pPr lvl="1"/>
            <a:r>
              <a:rPr lang="es-ES_tradnl" dirty="0" smtClean="0"/>
              <a:t>Mayor mantenibilidad</a:t>
            </a:r>
          </a:p>
          <a:p>
            <a:endParaRPr lang="es-ES_tradnl" dirty="0" smtClean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12</a:t>
            </a:fld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640" y="4335669"/>
            <a:ext cx="2585710" cy="194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39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smtClean="0"/>
              <a:t>M</a:t>
            </a:r>
            <a:r>
              <a:rPr lang="es-ES" sz="4400" b="1" dirty="0" smtClean="0"/>
              <a:t>é</a:t>
            </a:r>
            <a:r>
              <a:rPr lang="es-ES_tradnl" sz="4400" b="1" dirty="0" smtClean="0"/>
              <a:t>todos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Los </a:t>
            </a:r>
            <a:r>
              <a:rPr lang="es-ES_tradnl" b="1" dirty="0" smtClean="0"/>
              <a:t>métodos</a:t>
            </a:r>
            <a:r>
              <a:rPr lang="es-ES_tradnl" dirty="0" smtClean="0"/>
              <a:t>:</a:t>
            </a:r>
          </a:p>
          <a:p>
            <a:pPr lvl="1"/>
            <a:r>
              <a:rPr lang="es-ES" dirty="0" smtClean="0"/>
              <a:t>Poseen un conjunto de sentencias de código</a:t>
            </a:r>
          </a:p>
          <a:p>
            <a:pPr lvl="1"/>
            <a:r>
              <a:rPr lang="es-ES" dirty="0" smtClean="0"/>
              <a:t>Tienen un nombre (suelen ser verbos)</a:t>
            </a:r>
          </a:p>
          <a:p>
            <a:pPr lvl="1"/>
            <a:r>
              <a:rPr lang="es-ES" dirty="0" smtClean="0"/>
              <a:t>Pueden ser invocados</a:t>
            </a:r>
          </a:p>
          <a:p>
            <a:pPr lvl="1"/>
            <a:r>
              <a:rPr lang="es-ES" dirty="0" smtClean="0"/>
              <a:t>Pueden devolver un valor</a:t>
            </a:r>
            <a:endParaRPr lang="es-ES_tradnl" dirty="0" smtClean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13</a:t>
            </a:fld>
            <a:endParaRPr lang="es-ES_tradnl"/>
          </a:p>
        </p:txBody>
      </p:sp>
      <p:sp>
        <p:nvSpPr>
          <p:cNvPr id="9" name="CustomShape 3"/>
          <p:cNvSpPr/>
          <p:nvPr/>
        </p:nvSpPr>
        <p:spPr>
          <a:xfrm>
            <a:off x="2351340" y="4582641"/>
            <a:ext cx="4441320" cy="130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SubAlgoritmo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dibujarGuiones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Para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x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Hasta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40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Hacer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Sin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Saltar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"-"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FinPara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""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FinSubAlgoritmo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144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smtClean="0"/>
              <a:t>M</a:t>
            </a:r>
            <a:r>
              <a:rPr lang="es-ES" sz="4400" b="1" dirty="0" smtClean="0"/>
              <a:t>é</a:t>
            </a:r>
            <a:r>
              <a:rPr lang="es-ES_tradnl" sz="4400" b="1" dirty="0" smtClean="0"/>
              <a:t>todos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Cada vez que se encuentra una llamada a un </a:t>
            </a:r>
            <a:r>
              <a:rPr lang="es-ES_tradnl" b="1" dirty="0" smtClean="0"/>
              <a:t>método</a:t>
            </a:r>
            <a:r>
              <a:rPr lang="es-ES_tradnl" dirty="0" smtClean="0"/>
              <a:t>:</a:t>
            </a:r>
          </a:p>
          <a:p>
            <a:pPr lvl="1"/>
            <a:r>
              <a:rPr lang="es-ES" dirty="0" smtClean="0"/>
              <a:t>El programa ejecuta el código del método hasta que termina </a:t>
            </a:r>
          </a:p>
          <a:p>
            <a:pPr lvl="1"/>
            <a:r>
              <a:rPr lang="es-ES" dirty="0" smtClean="0"/>
              <a:t>Vuelve a la siguiente línea del lugar donde partió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14</a:t>
            </a:fld>
            <a:endParaRPr lang="es-ES_tradnl"/>
          </a:p>
        </p:txBody>
      </p:sp>
      <p:sp>
        <p:nvSpPr>
          <p:cNvPr id="8" name="CustomShape 4"/>
          <p:cNvSpPr/>
          <p:nvPr/>
        </p:nvSpPr>
        <p:spPr>
          <a:xfrm>
            <a:off x="118180" y="4335668"/>
            <a:ext cx="5203120" cy="14936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opcionMenu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dibujarGuiones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</a:t>
            </a:r>
            <a:r>
              <a:rPr lang="es-AR" b="0" strike="noStrike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resultado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 la operacion es: "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         numero1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+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numero2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3"/>
          <p:cNvSpPr/>
          <p:nvPr/>
        </p:nvSpPr>
        <p:spPr>
          <a:xfrm>
            <a:off x="5486400" y="4428903"/>
            <a:ext cx="4441320" cy="130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SubAlgoritmo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dibujarGuiones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Para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x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Hasta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40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Hacer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Sin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Saltar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"-"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FinPara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""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FinSubAlgoritmo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cxnSp>
        <p:nvCxnSpPr>
          <p:cNvPr id="11" name="Conector curvado 10"/>
          <p:cNvCxnSpPr/>
          <p:nvPr/>
        </p:nvCxnSpPr>
        <p:spPr>
          <a:xfrm flipV="1">
            <a:off x="2159000" y="4610100"/>
            <a:ext cx="3327400" cy="203200"/>
          </a:xfrm>
          <a:prstGeom prst="curvedConnector3">
            <a:avLst>
              <a:gd name="adj1" fmla="val 50000"/>
            </a:avLst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080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M</a:t>
            </a:r>
            <a:r>
              <a:rPr lang="es-ES" sz="4400" b="1" dirty="0"/>
              <a:t>é</a:t>
            </a:r>
            <a:r>
              <a:rPr lang="es-ES_tradnl" sz="4400" b="1" dirty="0"/>
              <a:t>todos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Sintaxis</a:t>
            </a:r>
            <a:endParaRPr lang="es-ES_tradnl" sz="31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600" dirty="0" smtClean="0"/>
              <a:t>Análogamente </a:t>
            </a:r>
            <a:r>
              <a:rPr lang="es-ES_tradnl" sz="2600" dirty="0"/>
              <a:t>se puede utilizar </a:t>
            </a:r>
            <a:r>
              <a:rPr lang="es-ES_tradnl" sz="2600" b="1" spc="-1" dirty="0" err="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</a:rPr>
              <a:t>SubProceso</a:t>
            </a:r>
            <a:endParaRPr lang="es-ES_tradnl" sz="2600" b="1" spc="-1" dirty="0">
              <a:solidFill>
                <a:srgbClr val="000080"/>
              </a:solidFill>
              <a:uFill>
                <a:solidFill>
                  <a:srgbClr val="FFFFFF"/>
                </a:solidFill>
              </a:uFill>
            </a:endParaRPr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15</a:t>
            </a:fld>
            <a:endParaRPr lang="es-ES_tradnl"/>
          </a:p>
        </p:txBody>
      </p:sp>
      <p:sp>
        <p:nvSpPr>
          <p:cNvPr id="3" name="Rectángulo 2"/>
          <p:cNvSpPr/>
          <p:nvPr/>
        </p:nvSpPr>
        <p:spPr>
          <a:xfrm>
            <a:off x="2286000" y="2743379"/>
            <a:ext cx="4572000" cy="178510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0000"/>
              </a:lnSpc>
            </a:pP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SubAlgoritmo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nombre_del_metodo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n</a:t>
            </a:r>
          </a:p>
          <a:p>
            <a:pPr>
              <a:lnSpc>
                <a:spcPct val="100000"/>
              </a:lnSpc>
            </a:pP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FinSubAlgoritmo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304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28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Implemente un método llamado </a:t>
            </a:r>
            <a:r>
              <a:rPr lang="es-ES" dirty="0" err="1" smtClean="0"/>
              <a:t>dibujarGuiones</a:t>
            </a:r>
            <a:r>
              <a:rPr lang="es-ES" dirty="0" smtClean="0"/>
              <a:t> para evitar el código repetido</a:t>
            </a:r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16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2655" y="5473700"/>
            <a:ext cx="937995" cy="110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93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28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Implemente un método llamado </a:t>
            </a:r>
            <a:r>
              <a:rPr lang="es-ES" dirty="0" err="1" smtClean="0"/>
              <a:t>dibujarGuiones</a:t>
            </a:r>
            <a:r>
              <a:rPr lang="es-ES" dirty="0" smtClean="0"/>
              <a:t> para evitar el código repetido</a:t>
            </a:r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17</a:t>
            </a:fld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0" y="2883434"/>
            <a:ext cx="516255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dibujarGuiones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numero1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+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dibujarGuiones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2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dibujarGuiones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numero1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-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dibujarGuiones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FinAlgoritmo</a:t>
            </a:r>
            <a:endParaRPr lang="es-ES_tradnl" sz="2000" dirty="0"/>
          </a:p>
        </p:txBody>
      </p:sp>
      <p:sp>
        <p:nvSpPr>
          <p:cNvPr id="14" name="Rectángulo 13"/>
          <p:cNvSpPr/>
          <p:nvPr/>
        </p:nvSpPr>
        <p:spPr>
          <a:xfrm>
            <a:off x="5448300" y="2983846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SubAlgoritmo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dibujarGuiones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FinSubAlgoritmo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79159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28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Implemente un método llamado </a:t>
            </a:r>
            <a:r>
              <a:rPr lang="es-ES" dirty="0" err="1" smtClean="0"/>
              <a:t>dibujarGuiones</a:t>
            </a:r>
            <a:r>
              <a:rPr lang="es-ES" dirty="0" smtClean="0"/>
              <a:t> para evitar el código repetido</a:t>
            </a:r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18</a:t>
            </a:fld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0" y="2883434"/>
            <a:ext cx="516255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dibujarGuiones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numero1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+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dibujarGuiones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2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dibujarGuiones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numero1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-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dibujarGuiones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FinAlgoritmo</a:t>
            </a:r>
            <a:endParaRPr lang="es-ES_tradnl" sz="2000" dirty="0"/>
          </a:p>
        </p:txBody>
      </p:sp>
      <p:sp>
        <p:nvSpPr>
          <p:cNvPr id="14" name="Rectángulo 13"/>
          <p:cNvSpPr/>
          <p:nvPr/>
        </p:nvSpPr>
        <p:spPr>
          <a:xfrm>
            <a:off x="5448300" y="2983846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SubAlgoritmo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dibujarGuiones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FinSubAlgoritmo</a:t>
            </a:r>
            <a:endParaRPr lang="es-ES_tradnl" sz="2000" dirty="0"/>
          </a:p>
        </p:txBody>
      </p:sp>
      <p:sp>
        <p:nvSpPr>
          <p:cNvPr id="15" name="CuadroTexto 14"/>
          <p:cNvSpPr txBox="1"/>
          <p:nvPr/>
        </p:nvSpPr>
        <p:spPr>
          <a:xfrm>
            <a:off x="5162550" y="5275788"/>
            <a:ext cx="3689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¿Y si queremos que en un caso se dibujen 40 guiones y en otro 30?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910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Estructuras de Control</a:t>
            </a:r>
            <a:endParaRPr lang="es-ES_tradnl" b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</a:t>
            </a:fld>
            <a:endParaRPr lang="es-ES_tradnl" dirty="0"/>
          </a:p>
        </p:txBody>
      </p:sp>
      <p:grpSp>
        <p:nvGrpSpPr>
          <p:cNvPr id="24" name="Agrupar 23"/>
          <p:cNvGrpSpPr/>
          <p:nvPr/>
        </p:nvGrpSpPr>
        <p:grpSpPr>
          <a:xfrm>
            <a:off x="173618" y="2339074"/>
            <a:ext cx="4232096" cy="3682080"/>
            <a:chOff x="2478984" y="2743200"/>
            <a:chExt cx="5179115" cy="3682080"/>
          </a:xfrm>
        </p:grpSpPr>
        <p:sp>
          <p:nvSpPr>
            <p:cNvPr id="25" name="CustomShape 1"/>
            <p:cNvSpPr/>
            <p:nvPr/>
          </p:nvSpPr>
          <p:spPr>
            <a:xfrm>
              <a:off x="2478985" y="2743200"/>
              <a:ext cx="5179114" cy="1135080"/>
            </a:xfrm>
            <a:prstGeom prst="roundRect">
              <a:avLst>
                <a:gd name="adj" fmla="val 16667"/>
              </a:avLst>
            </a:prstGeom>
            <a:solidFill>
              <a:srgbClr val="BF504D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26" name="CustomShape 2"/>
            <p:cNvSpPr/>
            <p:nvPr/>
          </p:nvSpPr>
          <p:spPr>
            <a:xfrm>
              <a:off x="2520745" y="2798640"/>
              <a:ext cx="5137354" cy="10242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3900" b="0" i="0" u="none" strike="noStrike" kern="0" cap="none" spc="-1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Secuenciales</a:t>
              </a:r>
              <a:endParaRPr kumimoji="0" lang="es-AR" sz="39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  <p:sp>
          <p:nvSpPr>
            <p:cNvPr id="27" name="CustomShape 3"/>
            <p:cNvSpPr/>
            <p:nvPr/>
          </p:nvSpPr>
          <p:spPr>
            <a:xfrm>
              <a:off x="2478984" y="4016520"/>
              <a:ext cx="5179115" cy="1135080"/>
            </a:xfrm>
            <a:prstGeom prst="roundRect">
              <a:avLst>
                <a:gd name="adj" fmla="val 16667"/>
              </a:avLst>
            </a:prstGeom>
            <a:solidFill>
              <a:srgbClr val="9BBB59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28" name="CustomShape 4"/>
            <p:cNvSpPr/>
            <p:nvPr/>
          </p:nvSpPr>
          <p:spPr>
            <a:xfrm>
              <a:off x="2520745" y="4071960"/>
              <a:ext cx="5137354" cy="10242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3900" b="0" i="0" u="none" strike="noStrike" kern="0" cap="none" spc="-1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Selectivas o De Decisión</a:t>
              </a:r>
              <a:endParaRPr kumimoji="0" lang="es-AR" sz="39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  <p:sp>
          <p:nvSpPr>
            <p:cNvPr id="29" name="CustomShape 5"/>
            <p:cNvSpPr/>
            <p:nvPr/>
          </p:nvSpPr>
          <p:spPr>
            <a:xfrm>
              <a:off x="2478985" y="5290200"/>
              <a:ext cx="5179114" cy="1135080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30" name="CustomShape 6"/>
            <p:cNvSpPr/>
            <p:nvPr/>
          </p:nvSpPr>
          <p:spPr>
            <a:xfrm>
              <a:off x="2520745" y="5345640"/>
              <a:ext cx="5137354" cy="10242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3900" b="0" i="0" u="none" strike="noStrike" kern="0" cap="none" spc="-1" normalizeH="0" baseline="0" noProof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Repetitivas</a:t>
              </a:r>
              <a:endParaRPr kumimoji="0" lang="es-AR" sz="3900" b="0" i="0" u="none" strike="noStrike" kern="0" cap="none" spc="-1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</p:grpSp>
      <p:pic>
        <p:nvPicPr>
          <p:cNvPr id="31" name="Imagen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47" y="2105321"/>
            <a:ext cx="4432885" cy="1333500"/>
          </a:xfrm>
          <a:prstGeom prst="rect">
            <a:avLst/>
          </a:prstGeom>
        </p:spPr>
      </p:pic>
      <p:pic>
        <p:nvPicPr>
          <p:cNvPr id="32" name="Imagen 31"/>
          <p:cNvPicPr>
            <a:picLocks noChangeAspect="1"/>
          </p:cNvPicPr>
          <p:nvPr/>
        </p:nvPicPr>
        <p:blipFill rotWithShape="1">
          <a:blip r:embed="rId3"/>
          <a:srcRect l="1" r="10777"/>
          <a:stretch/>
        </p:blipFill>
        <p:spPr>
          <a:xfrm>
            <a:off x="4439838" y="3364854"/>
            <a:ext cx="4536000" cy="1643014"/>
          </a:xfrm>
          <a:prstGeom prst="rect">
            <a:avLst/>
          </a:prstGeom>
        </p:spPr>
      </p:pic>
      <p:sp>
        <p:nvSpPr>
          <p:cNvPr id="33" name="Rectángulo 32"/>
          <p:cNvSpPr/>
          <p:nvPr/>
        </p:nvSpPr>
        <p:spPr>
          <a:xfrm>
            <a:off x="4767465" y="3364854"/>
            <a:ext cx="622406" cy="295367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4" name="Rectángulo 33"/>
          <p:cNvSpPr/>
          <p:nvPr/>
        </p:nvSpPr>
        <p:spPr>
          <a:xfrm>
            <a:off x="5848780" y="3309414"/>
            <a:ext cx="1984614" cy="426304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5" name="Rectángulo 34"/>
          <p:cNvSpPr/>
          <p:nvPr/>
        </p:nvSpPr>
        <p:spPr>
          <a:xfrm>
            <a:off x="5369809" y="2311052"/>
            <a:ext cx="622406" cy="379842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Escribir “Hola”</a:t>
            </a:r>
          </a:p>
        </p:txBody>
      </p:sp>
      <p:sp>
        <p:nvSpPr>
          <p:cNvPr id="36" name="Rectángulo 35"/>
          <p:cNvSpPr/>
          <p:nvPr/>
        </p:nvSpPr>
        <p:spPr>
          <a:xfrm>
            <a:off x="7716853" y="2288712"/>
            <a:ext cx="622406" cy="402182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Escribir “Hola 2”</a:t>
            </a:r>
          </a:p>
        </p:txBody>
      </p:sp>
      <p:sp>
        <p:nvSpPr>
          <p:cNvPr id="37" name="Rectángulo 36"/>
          <p:cNvSpPr/>
          <p:nvPr/>
        </p:nvSpPr>
        <p:spPr>
          <a:xfrm>
            <a:off x="5078668" y="3665629"/>
            <a:ext cx="869425" cy="176779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Si condición</a:t>
            </a:r>
          </a:p>
        </p:txBody>
      </p:sp>
      <p:sp>
        <p:nvSpPr>
          <p:cNvPr id="38" name="Rectángulo 37"/>
          <p:cNvSpPr/>
          <p:nvPr/>
        </p:nvSpPr>
        <p:spPr>
          <a:xfrm>
            <a:off x="8391795" y="2095913"/>
            <a:ext cx="622406" cy="295367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6793255" y="5030008"/>
            <a:ext cx="539925" cy="176779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Sino</a:t>
            </a:r>
          </a:p>
        </p:txBody>
      </p:sp>
      <p:sp>
        <p:nvSpPr>
          <p:cNvPr id="40" name="Rectángulo 39"/>
          <p:cNvSpPr/>
          <p:nvPr/>
        </p:nvSpPr>
        <p:spPr>
          <a:xfrm>
            <a:off x="8479012" y="4235616"/>
            <a:ext cx="539925" cy="176779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Fin Si</a:t>
            </a:r>
          </a:p>
        </p:txBody>
      </p:sp>
      <p:sp>
        <p:nvSpPr>
          <p:cNvPr id="41" name="Rectángulo 40"/>
          <p:cNvSpPr/>
          <p:nvPr/>
        </p:nvSpPr>
        <p:spPr>
          <a:xfrm>
            <a:off x="6704405" y="3491667"/>
            <a:ext cx="672032" cy="176779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Entonces</a:t>
            </a:r>
            <a:endParaRPr kumimoji="0" lang="es-ES_tradnl" sz="9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8744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19</a:t>
            </a:fld>
            <a:endParaRPr lang="es-ES_tradnl" dirty="0"/>
          </a:p>
        </p:txBody>
      </p:sp>
      <p:sp>
        <p:nvSpPr>
          <p:cNvPr id="14" name="Rectángulo 13"/>
          <p:cNvSpPr/>
          <p:nvPr/>
        </p:nvSpPr>
        <p:spPr>
          <a:xfrm>
            <a:off x="342900" y="2120315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SubAlgoritmo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dibujarGuiones40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FinSubAlgoritmo</a:t>
            </a:r>
            <a:endParaRPr lang="es-ES_tradnl" sz="2000" dirty="0"/>
          </a:p>
        </p:txBody>
      </p:sp>
      <p:sp>
        <p:nvSpPr>
          <p:cNvPr id="9" name="Rectángulo 8"/>
          <p:cNvSpPr/>
          <p:nvPr/>
        </p:nvSpPr>
        <p:spPr>
          <a:xfrm>
            <a:off x="4429125" y="2120315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SubAlgoritmo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dibujarGuiones30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30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FinSubAlgoritmo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70409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20</a:t>
            </a:fld>
            <a:endParaRPr lang="es-ES_tradnl" dirty="0"/>
          </a:p>
        </p:txBody>
      </p:sp>
      <p:sp>
        <p:nvSpPr>
          <p:cNvPr id="14" name="Rectángulo 13"/>
          <p:cNvSpPr/>
          <p:nvPr/>
        </p:nvSpPr>
        <p:spPr>
          <a:xfrm>
            <a:off x="342900" y="2120315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SubAlgoritmo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dibujarGuiones40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FinSubAlgoritmo</a:t>
            </a:r>
            <a:endParaRPr lang="es-ES_tradnl" sz="2000" dirty="0"/>
          </a:p>
        </p:txBody>
      </p:sp>
      <p:sp>
        <p:nvSpPr>
          <p:cNvPr id="9" name="Rectángulo 8"/>
          <p:cNvSpPr/>
          <p:nvPr/>
        </p:nvSpPr>
        <p:spPr>
          <a:xfrm>
            <a:off x="4429125" y="2120315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SubAlgoritmo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dibujarGuiones30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30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FinSubAlgoritmo</a:t>
            </a:r>
            <a:endParaRPr lang="es-ES_tradnl" sz="20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700" y="4114800"/>
            <a:ext cx="3543300" cy="2362200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61950" y="4864123"/>
            <a:ext cx="6413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Necesitamos </a:t>
            </a:r>
            <a:r>
              <a:rPr lang="es-ES_tradnl" sz="2400" b="1" smtClean="0">
                <a:latin typeface="Arial" charset="0"/>
                <a:ea typeface="Arial" charset="0"/>
                <a:cs typeface="Arial" charset="0"/>
              </a:rPr>
              <a:t>un mecanismo que nos permita seleccionar la cantidad de guiones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331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b="1" dirty="0" smtClean="0"/>
              <a:t>Métodos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Par</a:t>
            </a:r>
            <a:r>
              <a:rPr lang="es-ES" sz="2800" i="1" dirty="0" smtClean="0"/>
              <a:t>á</a:t>
            </a:r>
            <a:r>
              <a:rPr lang="es-ES_tradnl" sz="2800" i="1" dirty="0" smtClean="0"/>
              <a:t>metros </a:t>
            </a:r>
            <a:endParaRPr lang="es-ES_tradnl" sz="28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 smtClean="0"/>
              <a:t>Son valores que enviamos a los métodos</a:t>
            </a:r>
          </a:p>
          <a:p>
            <a:r>
              <a:rPr lang="es-ES" sz="2000" dirty="0" smtClean="0"/>
              <a:t>Se inicializa fuera del método  </a:t>
            </a:r>
          </a:p>
          <a:p>
            <a:r>
              <a:rPr lang="es-ES" sz="2000" dirty="0" smtClean="0"/>
              <a:t>Tienen un tipo (implícito en </a:t>
            </a:r>
            <a:r>
              <a:rPr lang="es-ES" sz="2000" dirty="0" err="1" smtClean="0"/>
              <a:t>PSeInt</a:t>
            </a:r>
            <a:r>
              <a:rPr lang="es-ES" sz="2000" dirty="0" smtClean="0"/>
              <a:t>)</a:t>
            </a:r>
          </a:p>
          <a:p>
            <a:r>
              <a:rPr lang="es-ES" sz="2000" dirty="0" smtClean="0"/>
              <a:t>Dentro del método se comporta como una variable</a:t>
            </a:r>
          </a:p>
          <a:p>
            <a:r>
              <a:rPr lang="es-ES" sz="2000" dirty="0" smtClean="0"/>
              <a:t>Nos ayudan a evitar métodos duplicados</a:t>
            </a:r>
            <a:endParaRPr lang="es-ES_tradnl" sz="2000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21</a:t>
            </a:fld>
            <a:endParaRPr lang="es-ES_tradnl" dirty="0"/>
          </a:p>
        </p:txBody>
      </p:sp>
      <p:sp>
        <p:nvSpPr>
          <p:cNvPr id="9" name="CustomShape 3"/>
          <p:cNvSpPr/>
          <p:nvPr/>
        </p:nvSpPr>
        <p:spPr>
          <a:xfrm>
            <a:off x="0" y="4851058"/>
            <a:ext cx="468746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2000" b="1" strike="noStrike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SubAlgoritmo 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felicitarGente</a:t>
            </a:r>
            <a:r>
              <a:rPr lang="es-AR" sz="20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nombre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Escribir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"Felicitaciones"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nombre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FinSubAlgoritmo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CustomShape 5"/>
          <p:cNvSpPr/>
          <p:nvPr/>
        </p:nvSpPr>
        <p:spPr>
          <a:xfrm>
            <a:off x="3396455" y="4889742"/>
            <a:ext cx="870745" cy="31725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ES_tradnl" dirty="0"/>
          </a:p>
        </p:txBody>
      </p:sp>
      <p:sp>
        <p:nvSpPr>
          <p:cNvPr id="12" name="CustomShape 4"/>
          <p:cNvSpPr/>
          <p:nvPr/>
        </p:nvSpPr>
        <p:spPr>
          <a:xfrm>
            <a:off x="4439670" y="4170118"/>
            <a:ext cx="4837680" cy="34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felicitandoGente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felicitarGente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20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"Ana"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felicitarGente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20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"Pablo"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felicitarGente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20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"Maria"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Definir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nombreIngresado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Texto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Leer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nombreIngresado  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felicitarGente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nombreIngresado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FinAlgoritmo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CustomShape 6"/>
          <p:cNvSpPr/>
          <p:nvPr/>
        </p:nvSpPr>
        <p:spPr>
          <a:xfrm>
            <a:off x="4630830" y="4530118"/>
            <a:ext cx="2550960" cy="9205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" name="CustomShape 7"/>
          <p:cNvSpPr/>
          <p:nvPr/>
        </p:nvSpPr>
        <p:spPr>
          <a:xfrm>
            <a:off x="4630830" y="5474542"/>
            <a:ext cx="4427280" cy="5124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ES_tradnl" dirty="0"/>
          </a:p>
        </p:txBody>
      </p:sp>
      <p:sp>
        <p:nvSpPr>
          <p:cNvPr id="16" name="CustomShape 8"/>
          <p:cNvSpPr/>
          <p:nvPr/>
        </p:nvSpPr>
        <p:spPr>
          <a:xfrm>
            <a:off x="4640488" y="6078598"/>
            <a:ext cx="3741480" cy="25308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9586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M</a:t>
            </a:r>
            <a:r>
              <a:rPr lang="es-ES" sz="4400" b="1" dirty="0"/>
              <a:t>é</a:t>
            </a:r>
            <a:r>
              <a:rPr lang="es-ES_tradnl" sz="4400" b="1" dirty="0" smtClean="0"/>
              <a:t>todos con Parámetros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Sintaxis</a:t>
            </a:r>
            <a:endParaRPr lang="es-ES_tradnl" sz="31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600" dirty="0" smtClean="0"/>
              <a:t>Análogamente </a:t>
            </a:r>
            <a:r>
              <a:rPr lang="es-ES_tradnl" sz="2600" dirty="0"/>
              <a:t>se puede utilizar </a:t>
            </a:r>
            <a:r>
              <a:rPr lang="es-ES_tradnl" sz="2600" b="1" spc="-1" dirty="0" err="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</a:rPr>
              <a:t>SubProceso</a:t>
            </a:r>
            <a:endParaRPr lang="es-ES_tradnl" sz="2600" b="1" spc="-1" dirty="0">
              <a:solidFill>
                <a:srgbClr val="000080"/>
              </a:solidFill>
              <a:uFill>
                <a:solidFill>
                  <a:srgbClr val="FFFFFF"/>
                </a:solidFill>
              </a:uFill>
            </a:endParaRPr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22</a:t>
            </a:fld>
            <a:endParaRPr lang="es-ES_tradnl"/>
          </a:p>
        </p:txBody>
      </p:sp>
      <p:sp>
        <p:nvSpPr>
          <p:cNvPr id="3" name="Rectángulo 2"/>
          <p:cNvSpPr/>
          <p:nvPr/>
        </p:nvSpPr>
        <p:spPr>
          <a:xfrm>
            <a:off x="812800" y="2743379"/>
            <a:ext cx="7988300" cy="176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SubAlgoritmo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nombre_del_metodo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(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argumento_1,argumento_2,...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n</a:t>
            </a:r>
          </a:p>
          <a:p>
            <a:pPr>
              <a:lnSpc>
                <a:spcPct val="100000"/>
              </a:lnSpc>
            </a:pP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FinSubAlgoritmo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408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28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Indique por parámetros la cantidad de guiones a dibujar en el método </a:t>
            </a:r>
            <a:r>
              <a:rPr lang="es-ES" dirty="0" err="1" smtClean="0"/>
              <a:t>dibujarGuiones</a:t>
            </a:r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23</a:t>
            </a:fld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-152400" y="2883434"/>
            <a:ext cx="516255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dibujarGuiones(30)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numero1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+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dibujarGuiones(40)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2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dibujarGuiones(30)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numero1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-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dibujarGuiones(40)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FinAlgoritmo</a:t>
            </a:r>
            <a:endParaRPr lang="es-ES_tradnl" sz="2000" dirty="0"/>
          </a:p>
        </p:txBody>
      </p:sp>
      <p:sp>
        <p:nvSpPr>
          <p:cNvPr id="14" name="Rectángulo 13"/>
          <p:cNvSpPr/>
          <p:nvPr/>
        </p:nvSpPr>
        <p:spPr>
          <a:xfrm>
            <a:off x="4471987" y="2929837"/>
            <a:ext cx="491807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SubAlgoritmo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dibujarGuiones(nroGuiones)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nroGuiones </a:t>
            </a: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FinSubAlgoritmo</a:t>
            </a:r>
            <a:endParaRPr lang="es-ES_tradnl" sz="2000" dirty="0"/>
          </a:p>
        </p:txBody>
      </p:sp>
      <p:sp>
        <p:nvSpPr>
          <p:cNvPr id="9" name="CuadroTexto 8"/>
          <p:cNvSpPr txBox="1"/>
          <p:nvPr/>
        </p:nvSpPr>
        <p:spPr>
          <a:xfrm>
            <a:off x="5165725" y="5420066"/>
            <a:ext cx="3689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smtClean="0">
                <a:latin typeface="Arial" charset="0"/>
                <a:ea typeface="Arial" charset="0"/>
                <a:cs typeface="Arial" charset="0"/>
              </a:rPr>
              <a:t>¿Se puede mejorar?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71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24</a:t>
            </a:fld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-143256" y="2120315"/>
            <a:ext cx="516255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Definir 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resultado</a:t>
            </a: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como Real</a:t>
            </a: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 smtClean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resultado=numero1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+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Sino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2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resultado=numero1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-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Calibri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dibujarGuiones(30)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resultado 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FinAlgoritmo</a:t>
            </a:r>
            <a:endParaRPr lang="es-ES_tradnl" sz="2000" dirty="0"/>
          </a:p>
        </p:txBody>
      </p:sp>
      <p:sp>
        <p:nvSpPr>
          <p:cNvPr id="14" name="Rectángulo 13"/>
          <p:cNvSpPr/>
          <p:nvPr/>
        </p:nvSpPr>
        <p:spPr>
          <a:xfrm>
            <a:off x="4435411" y="2120315"/>
            <a:ext cx="491807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SubAlgoritmo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dibujarGuiones(nroGuiones)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nroGuiones </a:t>
            </a: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FinSubAlgoritmo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563197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3"/>
          <p:cNvPicPr/>
          <p:nvPr/>
        </p:nvPicPr>
        <p:blipFill>
          <a:blip r:embed="rId3"/>
          <a:stretch/>
        </p:blipFill>
        <p:spPr>
          <a:xfrm>
            <a:off x="4819650" y="3734265"/>
            <a:ext cx="2841160" cy="2841160"/>
          </a:xfrm>
          <a:prstGeom prst="rect">
            <a:avLst/>
          </a:prstGeom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b="1" dirty="0" smtClean="0"/>
              <a:t>Métodos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3100" i="1" dirty="0" smtClean="0"/>
              <a:t>Par</a:t>
            </a:r>
            <a:r>
              <a:rPr lang="es-ES" sz="3100" i="1" dirty="0" smtClean="0"/>
              <a:t>á</a:t>
            </a:r>
            <a:r>
              <a:rPr lang="es-ES_tradnl" sz="2800" i="1" dirty="0" smtClean="0"/>
              <a:t>metros </a:t>
            </a:r>
            <a:endParaRPr lang="es-ES_tradnl" sz="31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 smtClean="0"/>
              <a:t>¿</a:t>
            </a:r>
            <a:r>
              <a:rPr lang="es-ES" sz="2400" dirty="0"/>
              <a:t>Puedo omitir un parámetro?</a:t>
            </a:r>
          </a:p>
          <a:p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¿Cuántos parámetros puede tener un método?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¿Los parámetros pueden ser de diferentes tipos?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¿Es importante el orden de los parámetros?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ES_tradnl" sz="2400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</p:spTree>
    <p:extLst>
      <p:ext uri="{BB962C8B-B14F-4D97-AF65-F5344CB8AC3E}">
        <p14:creationId xmlns:p14="http://schemas.microsoft.com/office/powerpoint/2010/main" val="36987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26</a:t>
            </a:fld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0" y="2120315"/>
            <a:ext cx="516255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Definir 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resultado</a:t>
            </a: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como Real</a:t>
            </a: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 smtClean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resultado=numero1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+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Sino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2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resultado=numero1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-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 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Calibri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dibujarGuiones(30)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resultado 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FinAlgoritmo</a:t>
            </a:r>
            <a:endParaRPr lang="es-ES_tradnl" sz="2000" dirty="0"/>
          </a:p>
        </p:txBody>
      </p:sp>
      <p:sp>
        <p:nvSpPr>
          <p:cNvPr id="14" name="Rectángulo 13"/>
          <p:cNvSpPr/>
          <p:nvPr/>
        </p:nvSpPr>
        <p:spPr>
          <a:xfrm>
            <a:off x="4435411" y="2120315"/>
            <a:ext cx="491807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SubAlgoritmo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dibujarGuiones(nroGuiones)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x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Hasta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nroGuiones </a:t>
            </a: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Hacer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Saltar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"-"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FinPara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""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FinSubAlgoritmo</a:t>
            </a:r>
            <a:endParaRPr lang="es-ES_tradnl" sz="2000" dirty="0"/>
          </a:p>
        </p:txBody>
      </p:sp>
      <p:sp>
        <p:nvSpPr>
          <p:cNvPr id="7" name="CuadroTexto 6"/>
          <p:cNvSpPr txBox="1"/>
          <p:nvPr/>
        </p:nvSpPr>
        <p:spPr>
          <a:xfrm>
            <a:off x="5019294" y="4855700"/>
            <a:ext cx="3689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¿Y si quiero agrupar el c</a:t>
            </a:r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á</a:t>
            </a:r>
            <a:r>
              <a:rPr lang="es-ES_tradnl" sz="2400" b="1" dirty="0" err="1" smtClean="0">
                <a:latin typeface="Arial" charset="0"/>
                <a:ea typeface="Arial" charset="0"/>
                <a:cs typeface="Arial" charset="0"/>
              </a:rPr>
              <a:t>lculo</a:t>
            </a:r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 del resultado en un método?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CustomShape 5"/>
          <p:cNvSpPr/>
          <p:nvPr/>
        </p:nvSpPr>
        <p:spPr>
          <a:xfrm>
            <a:off x="89937" y="2492173"/>
            <a:ext cx="3467850" cy="1466368"/>
          </a:xfrm>
          <a:prstGeom prst="roundRect">
            <a:avLst>
              <a:gd name="adj" fmla="val 16667"/>
            </a:avLst>
          </a:prstGeom>
          <a:solidFill>
            <a:schemeClr val="accent1">
              <a:alpha val="3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1370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b="1" dirty="0" smtClean="0"/>
              <a:t>Métodos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" sz="2800" i="1" dirty="0" smtClean="0"/>
              <a:t>Retornos</a:t>
            </a:r>
            <a:r>
              <a:rPr lang="es-ES_tradnl" sz="2800" i="1" dirty="0" smtClean="0"/>
              <a:t> </a:t>
            </a:r>
            <a:endParaRPr lang="es-ES_tradnl" sz="31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 smtClean="0"/>
              <a:t>Los métodos pueden retornar un valor al finalizar su ejecución</a:t>
            </a:r>
          </a:p>
          <a:p>
            <a:r>
              <a:rPr lang="es-ES" sz="2400" dirty="0" smtClean="0"/>
              <a:t>El retorno es el “resultado” del método</a:t>
            </a:r>
          </a:p>
          <a:p>
            <a:r>
              <a:rPr lang="es-ES" sz="2400" dirty="0" smtClean="0"/>
              <a:t>El retorno de un método puede ser de diferentes tipos:</a:t>
            </a:r>
          </a:p>
          <a:p>
            <a:pPr lvl="1"/>
            <a:r>
              <a:rPr lang="es-ES" sz="2000" dirty="0" smtClean="0"/>
              <a:t>Texto</a:t>
            </a:r>
          </a:p>
          <a:p>
            <a:pPr lvl="1"/>
            <a:r>
              <a:rPr lang="es-ES" sz="2000" dirty="0" smtClean="0"/>
              <a:t>Numérico</a:t>
            </a:r>
          </a:p>
          <a:p>
            <a:pPr lvl="1"/>
            <a:r>
              <a:rPr lang="es-ES" sz="2000" dirty="0" smtClean="0"/>
              <a:t>Lógico</a:t>
            </a:r>
          </a:p>
          <a:p>
            <a:pPr lvl="1"/>
            <a:r>
              <a:rPr lang="es-ES" sz="2000" dirty="0" smtClean="0"/>
              <a:t>Etc.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27</a:t>
            </a:fld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917" y="4597232"/>
            <a:ext cx="2129742" cy="141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87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M</a:t>
            </a:r>
            <a:r>
              <a:rPr lang="es-ES" sz="4400" b="1" dirty="0"/>
              <a:t>é</a:t>
            </a:r>
            <a:r>
              <a:rPr lang="es-ES_tradnl" sz="4400" b="1" dirty="0" smtClean="0"/>
              <a:t>todos con Retorno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Sintaxis</a:t>
            </a:r>
            <a:endParaRPr lang="es-ES_tradnl" sz="31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600" dirty="0" smtClean="0"/>
              <a:t>Análogamente </a:t>
            </a:r>
            <a:r>
              <a:rPr lang="es-ES_tradnl" sz="2600" dirty="0"/>
              <a:t>se puede utilizar </a:t>
            </a:r>
            <a:r>
              <a:rPr lang="es-ES_tradnl" sz="2600" b="1" spc="-1" dirty="0" err="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</a:rPr>
              <a:t>SubProceso</a:t>
            </a:r>
            <a:endParaRPr lang="es-ES_tradnl" sz="2600" b="1" spc="-1" dirty="0">
              <a:solidFill>
                <a:srgbClr val="000080"/>
              </a:solidFill>
              <a:uFill>
                <a:solidFill>
                  <a:srgbClr val="FFFFFF"/>
                </a:solidFill>
              </a:uFill>
            </a:endParaRPr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28</a:t>
            </a:fld>
            <a:endParaRPr lang="es-ES_tradnl"/>
          </a:p>
        </p:txBody>
      </p:sp>
      <p:sp>
        <p:nvSpPr>
          <p:cNvPr id="3" name="Rectángulo 2"/>
          <p:cNvSpPr/>
          <p:nvPr/>
        </p:nvSpPr>
        <p:spPr>
          <a:xfrm>
            <a:off x="81023" y="2743379"/>
            <a:ext cx="9062945" cy="176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SubAlgoritmo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retorno=nombre_del_metodo</a:t>
            </a:r>
            <a:r>
              <a:rPr lang="es-AR" sz="21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(</a:t>
            </a: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argumento_1,argumento_2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,...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n</a:t>
            </a:r>
          </a:p>
          <a:p>
            <a:pPr>
              <a:lnSpc>
                <a:spcPct val="100000"/>
              </a:lnSpc>
            </a:pP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FinSubAlgoritmo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013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Instrucción</a:t>
            </a:r>
            <a:r>
              <a:rPr lang="es-ES_tradnl" sz="2800" b="1" dirty="0" smtClean="0"/>
              <a:t> </a:t>
            </a:r>
            <a:r>
              <a:rPr lang="es-ES_tradnl" sz="2800" b="1" i="1" dirty="0" smtClean="0"/>
              <a:t>Mientras</a:t>
            </a:r>
            <a:endParaRPr lang="es-ES_tradnl" sz="2800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6457918" cy="4351338"/>
          </a:xfrm>
        </p:spPr>
        <p:txBody>
          <a:bodyPr/>
          <a:lstStyle/>
          <a:p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La 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instrucción </a:t>
            </a:r>
            <a:r>
              <a:rPr lang="es-AR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Mientras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ejecuta una secuencia de instrucciones mientras una condición sea verdadera</a:t>
            </a:r>
            <a:endParaRPr lang="es-ES_tradnl" dirty="0"/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104" y="2160000"/>
            <a:ext cx="2340864" cy="1960473"/>
          </a:xfrm>
          <a:prstGeom prst="rect">
            <a:avLst/>
          </a:prstGeom>
        </p:spPr>
      </p:pic>
      <p:sp>
        <p:nvSpPr>
          <p:cNvPr id="7" name="CustomShape 1"/>
          <p:cNvSpPr/>
          <p:nvPr/>
        </p:nvSpPr>
        <p:spPr>
          <a:xfrm>
            <a:off x="777240" y="4160158"/>
            <a:ext cx="7589520" cy="20480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También llamados iteraciones 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“l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oops” en Inglés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Sirven para ejecutar código varias 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veces</a:t>
            </a: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 condición se verifica al principio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 cantidad de veces 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ejecutado depende 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 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una condición (puede que no se ejecute ninguna vez)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Mientras (While)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563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M</a:t>
            </a:r>
            <a:r>
              <a:rPr lang="es-ES" sz="4400" b="1" dirty="0"/>
              <a:t>é</a:t>
            </a:r>
            <a:r>
              <a:rPr lang="es-ES_tradnl" sz="4400" b="1" dirty="0" smtClean="0"/>
              <a:t>todos con Parámetros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Ejemplo</a:t>
            </a:r>
            <a:endParaRPr lang="es-ES_tradnl" sz="3100" i="1" dirty="0"/>
          </a:p>
        </p:txBody>
      </p:sp>
      <p:sp>
        <p:nvSpPr>
          <p:cNvPr id="14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 smtClean="0"/>
              <a:t>Siempre debe almacenarse el retorno del método en una variable del mismo tipo</a:t>
            </a:r>
          </a:p>
          <a:p>
            <a:r>
              <a:rPr lang="es-ES" sz="2400" dirty="0" smtClean="0"/>
              <a:t>El nombre de la variable donde se almacena el retorno puede tener diferente nombre al de la declaración del mismo </a:t>
            </a:r>
            <a:endParaRPr lang="es-ES" sz="2000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29</a:t>
            </a:fld>
            <a:endParaRPr lang="es-ES_tradnl"/>
          </a:p>
        </p:txBody>
      </p:sp>
      <p:sp>
        <p:nvSpPr>
          <p:cNvPr id="8" name="CustomShape 4"/>
          <p:cNvSpPr/>
          <p:nvPr/>
        </p:nvSpPr>
        <p:spPr>
          <a:xfrm>
            <a:off x="0" y="4012744"/>
            <a:ext cx="7106040" cy="1063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SubAlgoritmo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nombreIngresado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leerNombreDesdeTeclado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textoAMostrar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</a:t>
            </a:r>
            <a:r>
              <a:rPr lang="es-AR" sz="1600" b="1" strike="noStrike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Definir </a:t>
            </a:r>
            <a:r>
              <a:rPr lang="es-AR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nombreIngresado</a:t>
            </a:r>
            <a:r>
              <a:rPr lang="es-AR" sz="1600" b="1" strike="noStrike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como Texto</a:t>
            </a:r>
          </a:p>
          <a:p>
            <a:pPr>
              <a:lnSpc>
                <a:spcPct val="100000"/>
              </a:lnSpc>
            </a:pPr>
            <a:r>
              <a:rPr lang="es-AR" sz="16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</a:t>
            </a:r>
            <a:r>
              <a:rPr lang="es-AR" sz="1600" b="1" strike="noStrike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Escribir</a:t>
            </a:r>
            <a:r>
              <a:rPr lang="es-AR" sz="1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textoAMostrar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Leer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nombreIngresado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FinSubAlgoritmo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3"/>
          <p:cNvSpPr/>
          <p:nvPr/>
        </p:nvSpPr>
        <p:spPr>
          <a:xfrm>
            <a:off x="3750197" y="4806255"/>
            <a:ext cx="5981400" cy="17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imprimirNombreYApellido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Definir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nombre, apellido </a:t>
            </a: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Como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Texto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nombre</a:t>
            </a:r>
            <a:r>
              <a:rPr lang="es-AR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1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leerNombreDesdeTeclado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16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"Ingrese nombre"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apellido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leerNombreDesdeTeclado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16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"Ingrese </a:t>
            </a:r>
            <a:r>
              <a:rPr lang="es-AR" sz="1600" b="0" strike="noStrike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apellido"</a:t>
            </a:r>
            <a:r>
              <a:rPr lang="es-AR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1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Escribir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"Su nombre completo es "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nombre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 "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apellido </a:t>
            </a: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FinAlgoritmo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CustomShape 6"/>
          <p:cNvSpPr/>
          <p:nvPr/>
        </p:nvSpPr>
        <p:spPr>
          <a:xfrm>
            <a:off x="1455484" y="4012743"/>
            <a:ext cx="1630615" cy="332953"/>
          </a:xfrm>
          <a:prstGeom prst="roundRect">
            <a:avLst>
              <a:gd name="adj" fmla="val 16667"/>
            </a:avLst>
          </a:prstGeom>
          <a:solidFill>
            <a:schemeClr val="accent1">
              <a:alpha val="3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ES_tradnl" dirty="0"/>
          </a:p>
        </p:txBody>
      </p:sp>
      <p:sp>
        <p:nvSpPr>
          <p:cNvPr id="12" name="CustomShape 6"/>
          <p:cNvSpPr/>
          <p:nvPr/>
        </p:nvSpPr>
        <p:spPr>
          <a:xfrm>
            <a:off x="3934398" y="5359080"/>
            <a:ext cx="718626" cy="219922"/>
          </a:xfrm>
          <a:prstGeom prst="roundRect">
            <a:avLst>
              <a:gd name="adj" fmla="val 16667"/>
            </a:avLst>
          </a:prstGeom>
          <a:solidFill>
            <a:schemeClr val="accent1">
              <a:alpha val="3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ES_tradnl" dirty="0"/>
          </a:p>
        </p:txBody>
      </p:sp>
      <p:sp>
        <p:nvSpPr>
          <p:cNvPr id="13" name="CustomShape 6"/>
          <p:cNvSpPr/>
          <p:nvPr/>
        </p:nvSpPr>
        <p:spPr>
          <a:xfrm>
            <a:off x="3947898" y="5615655"/>
            <a:ext cx="718626" cy="219922"/>
          </a:xfrm>
          <a:prstGeom prst="roundRect">
            <a:avLst>
              <a:gd name="adj" fmla="val 16667"/>
            </a:avLst>
          </a:prstGeom>
          <a:solidFill>
            <a:schemeClr val="accent1">
              <a:alpha val="3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6050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3100" i="1" dirty="0"/>
          </a:p>
        </p:txBody>
      </p:sp>
      <p:sp>
        <p:nvSpPr>
          <p:cNvPr id="10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 smtClean="0"/>
              <a:t>Implemente un método llamado </a:t>
            </a:r>
            <a:r>
              <a:rPr lang="es-ES" sz="2400" dirty="0" err="1" smtClean="0"/>
              <a:t>calcularResultado</a:t>
            </a:r>
            <a:r>
              <a:rPr lang="es-ES" sz="2400" dirty="0" smtClean="0"/>
              <a:t> que reciba por parámetros los dos números y la opción y retorne el resultado de la operación</a:t>
            </a:r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30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6846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3100" i="1" dirty="0"/>
          </a:p>
        </p:txBody>
      </p:sp>
      <p:sp>
        <p:nvSpPr>
          <p:cNvPr id="10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 smtClean="0"/>
              <a:t>Implemente un método llamado </a:t>
            </a:r>
            <a:r>
              <a:rPr lang="es-ES" sz="2400" dirty="0" err="1" smtClean="0"/>
              <a:t>calcularResultado</a:t>
            </a:r>
            <a:r>
              <a:rPr lang="es-ES" sz="2400" dirty="0" smtClean="0"/>
              <a:t> que reciba por parámetros los dos números y la opción y retorne el resultado de la operación</a:t>
            </a:r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31</a:t>
            </a:fld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0" y="3409861"/>
            <a:ext cx="516255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Definir 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resultado</a:t>
            </a: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como Real</a:t>
            </a:r>
          </a:p>
          <a:p>
            <a:pPr marL="127080">
              <a:lnSpc>
                <a:spcPct val="100000"/>
              </a:lnSpc>
            </a:pP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resultado=calcularResultado(numero1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numero2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opcionMenu)</a:t>
            </a:r>
            <a:endParaRPr lang="es-AR" sz="2000" b="1" spc="-1" dirty="0" smtClean="0">
              <a:solidFill>
                <a:srgbClr val="000080"/>
              </a:solidFill>
              <a:uFill>
                <a:solidFill>
                  <a:srgbClr val="FFFFFF"/>
                </a:solidFill>
              </a:uFill>
              <a:ea typeface="Calibri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dibujarGuiones(30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Escribir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"El resultado de la operacion es: "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,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resultado 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dibujarGuiones(40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FinAlgoritmo</a:t>
            </a:r>
            <a:endParaRPr lang="es-ES_tradnl" sz="2000" dirty="0"/>
          </a:p>
        </p:txBody>
      </p:sp>
      <p:sp>
        <p:nvSpPr>
          <p:cNvPr id="11" name="Rectángulo 10"/>
          <p:cNvSpPr/>
          <p:nvPr/>
        </p:nvSpPr>
        <p:spPr>
          <a:xfrm>
            <a:off x="4639105" y="3360148"/>
            <a:ext cx="491807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SubAlgoritmo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resultado=</a:t>
            </a: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   calcularResultado(nro1, nro2, opcion) </a:t>
            </a:r>
          </a:p>
          <a:p>
            <a:pPr marL="127080"/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Definir 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resultado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como </a:t>
            </a: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Real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 smtClean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1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resultado=nro1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+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Sino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si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(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opcion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=</a:t>
            </a:r>
            <a:r>
              <a:rPr lang="es-AR" sz="2000" spc="-1" dirty="0" smtClean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2</a:t>
            </a:r>
            <a:r>
              <a:rPr lang="es-AR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)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resultado=nro1</a:t>
            </a:r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-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nro2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 FinSi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FinSi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Calibri"/>
            </a:endParaRPr>
          </a:p>
          <a:p>
            <a:pPr marL="127080"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FinSubAlgoritmo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00115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3"/>
          <p:cNvPicPr/>
          <p:nvPr/>
        </p:nvPicPr>
        <p:blipFill>
          <a:blip r:embed="rId3"/>
          <a:stretch/>
        </p:blipFill>
        <p:spPr>
          <a:xfrm>
            <a:off x="6302840" y="3663037"/>
            <a:ext cx="2841160" cy="2841160"/>
          </a:xfrm>
          <a:prstGeom prst="rect">
            <a:avLst/>
          </a:prstGeom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b="1" dirty="0" smtClean="0"/>
              <a:t>Métodos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" sz="2800" i="1" dirty="0" smtClean="0"/>
              <a:t>Más Preguntas</a:t>
            </a:r>
            <a:endParaRPr lang="es-ES_tradnl" sz="28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/>
              <a:t>¿Retorno es lo mismo que Escribir</a:t>
            </a:r>
            <a:r>
              <a:rPr lang="es-ES" sz="2400" dirty="0" smtClean="0"/>
              <a:t>?</a:t>
            </a:r>
            <a:endParaRPr lang="es-ES" sz="2400" dirty="0"/>
          </a:p>
          <a:p>
            <a:r>
              <a:rPr lang="es-ES" sz="2400" dirty="0"/>
              <a:t>¿Por qué no copiar y pegar? Es más fácil</a:t>
            </a:r>
            <a:r>
              <a:rPr lang="es-ES" sz="2400" dirty="0" smtClean="0"/>
              <a:t>…</a:t>
            </a:r>
            <a:endParaRPr lang="es-ES" sz="2400" dirty="0"/>
          </a:p>
          <a:p>
            <a:r>
              <a:rPr lang="es-ES" sz="2400" dirty="0"/>
              <a:t>¿Qué pasa si no guardo nada en el retorno</a:t>
            </a:r>
            <a:r>
              <a:rPr lang="es-ES" sz="2400" dirty="0" smtClean="0"/>
              <a:t>?</a:t>
            </a:r>
            <a:endParaRPr lang="es-ES" sz="2400" dirty="0"/>
          </a:p>
          <a:p>
            <a:r>
              <a:rPr lang="es-ES" sz="2400" dirty="0" smtClean="0"/>
              <a:t>¿El retorno </a:t>
            </a:r>
            <a:r>
              <a:rPr lang="es-ES" sz="2400" dirty="0"/>
              <a:t>v</a:t>
            </a:r>
            <a:r>
              <a:rPr lang="es-ES" sz="2400" dirty="0" smtClean="0"/>
              <a:t>a </a:t>
            </a:r>
            <a:r>
              <a:rPr lang="es-ES" sz="2400" dirty="0"/>
              <a:t>al final del método</a:t>
            </a:r>
            <a:r>
              <a:rPr lang="es-ES" sz="2400" dirty="0" smtClean="0"/>
              <a:t>?</a:t>
            </a:r>
            <a:endParaRPr lang="es-ES" sz="2400" dirty="0"/>
          </a:p>
          <a:p>
            <a:r>
              <a:rPr lang="es-ES" sz="2400" dirty="0"/>
              <a:t>¿Se puede retornar más de un valor?</a:t>
            </a:r>
          </a:p>
          <a:p>
            <a:endParaRPr lang="es-ES_tradnl" sz="2400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</p:spTree>
    <p:extLst>
      <p:ext uri="{BB962C8B-B14F-4D97-AF65-F5344CB8AC3E}">
        <p14:creationId xmlns:p14="http://schemas.microsoft.com/office/powerpoint/2010/main" val="115837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b="1" dirty="0" smtClean="0"/>
              <a:t>Métodos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" sz="2800" i="1" dirty="0" smtClean="0"/>
              <a:t>Ejercicio Triángulos</a:t>
            </a:r>
            <a:endParaRPr lang="es-ES_tradnl" sz="28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/>
              <a:t>Realice un programa que devuelva el </a:t>
            </a:r>
            <a:r>
              <a:rPr lang="es-ES" sz="2400" dirty="0" smtClean="0"/>
              <a:t>área </a:t>
            </a:r>
            <a:r>
              <a:rPr lang="es-ES" sz="2400" dirty="0"/>
              <a:t>del triangulo usando los siguientes pares de </a:t>
            </a:r>
            <a:r>
              <a:rPr lang="es-ES" sz="2400" dirty="0" smtClean="0"/>
              <a:t>base-altura:</a:t>
            </a:r>
          </a:p>
          <a:p>
            <a:pPr lvl="1"/>
            <a:r>
              <a:rPr lang="is-IS" sz="2000" dirty="0"/>
              <a:t>(1,2) (2,4) (3,6) (4,8) (5, 10) (6,12) (7,14)</a:t>
            </a:r>
            <a:endParaRPr lang="es-ES" sz="2000" dirty="0"/>
          </a:p>
          <a:p>
            <a:r>
              <a:rPr lang="es-ES" sz="2400" dirty="0" smtClean="0"/>
              <a:t>Implemente </a:t>
            </a:r>
            <a:r>
              <a:rPr lang="es-ES" sz="2400" dirty="0"/>
              <a:t>un método llamado </a:t>
            </a:r>
            <a:r>
              <a:rPr lang="es-ES" sz="2400" dirty="0" err="1"/>
              <a:t>calcularAreaTriangulo</a:t>
            </a:r>
            <a:r>
              <a:rPr lang="es-ES" sz="2400" dirty="0"/>
              <a:t> que reciba dos números por parámetro (uno llamado base y otro altura)</a:t>
            </a:r>
          </a:p>
          <a:p>
            <a:endParaRPr lang="es-ES_tradnl" sz="2400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189" y="4159413"/>
            <a:ext cx="2541745" cy="234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b="1" dirty="0" smtClean="0"/>
              <a:t>Métodos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" sz="2800" i="1" dirty="0" smtClean="0"/>
              <a:t>Ejercicio Triángulos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8" name="CustomShape 3"/>
          <p:cNvSpPr/>
          <p:nvPr/>
        </p:nvSpPr>
        <p:spPr>
          <a:xfrm>
            <a:off x="183176" y="2120315"/>
            <a:ext cx="3786940" cy="371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calculandoTriangulos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Definir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resultado </a:t>
            </a: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Como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Real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resultado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calcularAreaTriangulo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Escribir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area es "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resultado  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resultado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calcularAreaTriangulo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4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Escribir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area es "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resultado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resultado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calcularAreaTriangulo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6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Escribir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area es "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resultado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resultado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calcularAreaTriangulo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4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8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Escribir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area es "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resultado  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resultado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calcularAreaTriangulo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5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10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Escribir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area es "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resultado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resultado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calcularAreaTriangulo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6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12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Escribir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area es "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resultado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resultado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calcularAreaTriangulo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7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14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Escribir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6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area es "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resultado </a:t>
            </a: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FinAlgoritmo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4"/>
          <p:cNvSpPr/>
          <p:nvPr/>
        </p:nvSpPr>
        <p:spPr>
          <a:xfrm>
            <a:off x="3970116" y="3054786"/>
            <a:ext cx="5451840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SubAlgoritmo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area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calcularAreaTriangulo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base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altura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area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=(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base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*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altura</a:t>
            </a:r>
            <a:r>
              <a:rPr lang="es-AR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)/</a:t>
            </a:r>
            <a:r>
              <a:rPr lang="es-AR" sz="16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</a:t>
            </a:r>
            <a:r>
              <a:rPr lang="es-AR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6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FinSubAlgoritmo</a:t>
            </a:r>
            <a:endParaRPr lang="es-AR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4572000" y="4638885"/>
            <a:ext cx="3689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¿Y si </a:t>
            </a:r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seguimos la serie numérica hasta 100</a:t>
            </a:r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?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70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b="1" dirty="0" smtClean="0"/>
              <a:t>Métodos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" sz="2800" i="1" dirty="0" smtClean="0"/>
              <a:t>Ejercicio Triángulos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7" name="CustomShape 2"/>
          <p:cNvSpPr/>
          <p:nvPr/>
        </p:nvSpPr>
        <p:spPr>
          <a:xfrm>
            <a:off x="326880" y="2203218"/>
            <a:ext cx="8817120" cy="22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Algoritmo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calculandoTriangulos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Definir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resultado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Real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Para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i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Hasta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100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Paso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Hacer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resultado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calcularAreaTriangulo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*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Escribir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area es "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resultado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FinPara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FinAlgoritmo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CustomShape 3"/>
          <p:cNvSpPr/>
          <p:nvPr/>
        </p:nvSpPr>
        <p:spPr>
          <a:xfrm>
            <a:off x="292680" y="4844538"/>
            <a:ext cx="6573240" cy="1005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SubAlgoritmo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area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calcularAreaTriangulo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base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altura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area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=(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base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*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altura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)/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FinSubAlgoritmo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16977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err="1"/>
              <a:t>Modularizaci</a:t>
            </a:r>
            <a:r>
              <a:rPr lang="es-ES" dirty="0" err="1"/>
              <a:t>ón</a:t>
            </a:r>
            <a:r>
              <a:rPr lang="es-ES" dirty="0"/>
              <a:t> y Métodos </a:t>
            </a:r>
            <a:r>
              <a:rPr lang="es-ES_tradnl" dirty="0"/>
              <a:t>(Ejercicios)</a:t>
            </a:r>
          </a:p>
        </p:txBody>
      </p:sp>
    </p:spTree>
    <p:extLst>
      <p:ext uri="{BB962C8B-B14F-4D97-AF65-F5344CB8AC3E}">
        <p14:creationId xmlns:p14="http://schemas.microsoft.com/office/powerpoint/2010/main" val="4972985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 smtClean="0"/>
              <a:t>Métodos </a:t>
            </a:r>
            <a:br>
              <a:rPr lang="es-ES" b="1" dirty="0" smtClean="0"/>
            </a:br>
            <a:r>
              <a:rPr lang="es-ES_tradnl" sz="2800" i="1" dirty="0" smtClean="0"/>
              <a:t>Ejercicio: Potencias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Realice un programa que devuelva la potencia de un número.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La base y el exponente deben ser ingresados por teclado.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Sólo deben admitirse exponentes mayores o iguales a cero.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Recuerde que el resultado de un numero elevado a 0 es 1.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Separe la lógica de calcular la potencia utilizando métodos.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" sz="2100" dirty="0" smtClean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smtClean="0"/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37</a:t>
            </a:fld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2882096" y="4757195"/>
            <a:ext cx="30267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320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3</a:t>
            </a:r>
            <a:r>
              <a:rPr lang="es-ES_tradnl" sz="3200" baseline="30000" dirty="0" smtClean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4</a:t>
            </a:r>
            <a:r>
              <a:rPr lang="es-ES_tradnl" sz="3200" dirty="0" smtClean="0">
                <a:latin typeface="Arial" charset="0"/>
                <a:ea typeface="Arial" charset="0"/>
                <a:cs typeface="Arial" charset="0"/>
              </a:rPr>
              <a:t>=3x3x3x3=</a:t>
            </a:r>
            <a:r>
              <a:rPr lang="es-ES_tradnl" sz="3200" dirty="0" smtClean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81</a:t>
            </a:r>
            <a:endParaRPr lang="es-ES_tradnl" sz="3200" baseline="30000" dirty="0">
              <a:solidFill>
                <a:srgbClr val="7030A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ector recto de flecha 10"/>
          <p:cNvCxnSpPr/>
          <p:nvPr/>
        </p:nvCxnSpPr>
        <p:spPr>
          <a:xfrm flipH="1">
            <a:off x="2546430" y="5231757"/>
            <a:ext cx="335666" cy="335666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1972165" y="5510870"/>
            <a:ext cx="886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Base</a:t>
            </a:r>
            <a:endParaRPr lang="es-ES_tradnl" sz="2400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3" name="Conector recto de flecha 12"/>
          <p:cNvCxnSpPr/>
          <p:nvPr/>
        </p:nvCxnSpPr>
        <p:spPr>
          <a:xfrm flipV="1">
            <a:off x="3292997" y="4392070"/>
            <a:ext cx="237282" cy="387467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5807124" y="5172553"/>
            <a:ext cx="223286" cy="338317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5835858" y="5476262"/>
            <a:ext cx="1572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Resultado</a:t>
            </a:r>
            <a:endParaRPr lang="es-ES_tradnl" sz="2400" dirty="0">
              <a:solidFill>
                <a:srgbClr val="7030A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3339295" y="3908419"/>
            <a:ext cx="1657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smtClean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Exponente</a:t>
            </a:r>
            <a:endParaRPr lang="es-ES_tradnl" sz="2400" dirty="0">
              <a:solidFill>
                <a:schemeClr val="accent2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81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 smtClean="0"/>
              <a:t>Métodos </a:t>
            </a:r>
            <a:br>
              <a:rPr lang="es-ES" b="1" dirty="0" smtClean="0"/>
            </a:br>
            <a:r>
              <a:rPr lang="es-ES_tradnl" sz="2800" i="1" dirty="0" smtClean="0"/>
              <a:t>Ejercicio: M</a:t>
            </a:r>
            <a:r>
              <a:rPr lang="es-ES" sz="2800" i="1" dirty="0" smtClean="0"/>
              <a:t>ú</a:t>
            </a:r>
            <a:r>
              <a:rPr lang="es-ES_tradnl" sz="2800" i="1" dirty="0" err="1" smtClean="0"/>
              <a:t>ltiplos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Cree un método </a:t>
            </a:r>
            <a:r>
              <a:rPr lang="es-ES" sz="2100" dirty="0" err="1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esMultiplo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con 2 parámetros que devuelva el valor lógico </a:t>
            </a:r>
            <a:r>
              <a:rPr lang="es-ES" sz="2100" b="1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verdadero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o </a:t>
            </a:r>
            <a:r>
              <a:rPr lang="es-ES" sz="2100" b="1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falso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según si el primer número que se indique como parámetro es múltiplo del segundo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Recuerde que un numero es múltiplo de otro si al dividirlo su resto es cero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Recuerde que la operación </a:t>
            </a:r>
            <a:r>
              <a:rPr lang="es-ES" sz="2100" b="1" dirty="0" err="1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mod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permite saber si el resto de una división es cero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" sz="2100" dirty="0" smtClean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smtClean="0"/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38</a:t>
            </a:fld>
            <a:endParaRPr lang="es-ES_tradnl"/>
          </a:p>
        </p:txBody>
      </p:sp>
      <p:grpSp>
        <p:nvGrpSpPr>
          <p:cNvPr id="8" name="Agrupar 7"/>
          <p:cNvGrpSpPr/>
          <p:nvPr/>
        </p:nvGrpSpPr>
        <p:grpSpPr>
          <a:xfrm>
            <a:off x="2725001" y="4182317"/>
            <a:ext cx="2350981" cy="2244526"/>
            <a:chOff x="2725001" y="4182317"/>
            <a:chExt cx="2350981" cy="2244526"/>
          </a:xfrm>
        </p:grpSpPr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31456" y="4182317"/>
              <a:ext cx="2244526" cy="2244526"/>
            </a:xfrm>
            <a:prstGeom prst="rect">
              <a:avLst/>
            </a:prstGeom>
          </p:spPr>
        </p:pic>
        <p:sp>
          <p:nvSpPr>
            <p:cNvPr id="7" name="CuadroTexto 6"/>
            <p:cNvSpPr txBox="1"/>
            <p:nvPr/>
          </p:nvSpPr>
          <p:spPr>
            <a:xfrm>
              <a:off x="2725001" y="5511864"/>
              <a:ext cx="60305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ES_tradnl" sz="1000" b="1" smtClean="0">
                  <a:latin typeface="Arial" charset="0"/>
                  <a:ea typeface="Arial" charset="0"/>
                  <a:cs typeface="Arial" charset="0"/>
                </a:rPr>
                <a:t>   resto</a:t>
              </a:r>
              <a:endParaRPr lang="es-ES_tradnl" sz="1400" b="1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449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104" y="2160000"/>
            <a:ext cx="2340864" cy="196047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Instrucción</a:t>
            </a:r>
            <a:r>
              <a:rPr lang="es-ES_tradnl" sz="2800" b="1" dirty="0" smtClean="0"/>
              <a:t> </a:t>
            </a:r>
            <a:r>
              <a:rPr lang="es-ES_tradnl" sz="2800" b="1" i="1" dirty="0" smtClean="0"/>
              <a:t>Repetir</a:t>
            </a:r>
            <a:endParaRPr lang="es-ES_tradnl" sz="2800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6457918" cy="4351338"/>
          </a:xfrm>
        </p:spPr>
        <p:txBody>
          <a:bodyPr/>
          <a:lstStyle/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La instrucción </a:t>
            </a:r>
            <a:r>
              <a:rPr lang="es-AR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Repetir 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ejecuta una secuencia de instrucciones hasta que una condición se 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cumpla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</a:t>
            </a:fld>
            <a:endParaRPr lang="es-ES_tradnl" dirty="0"/>
          </a:p>
        </p:txBody>
      </p:sp>
      <p:sp>
        <p:nvSpPr>
          <p:cNvPr id="10" name="CustomShape 1"/>
          <p:cNvSpPr/>
          <p:nvPr/>
        </p:nvSpPr>
        <p:spPr>
          <a:xfrm>
            <a:off x="777240" y="4160158"/>
            <a:ext cx="7589520" cy="20480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También llamada “do while”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 “do until” en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Inglés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Sirven para ejecutar código varias veces, asegurando que se ejecute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menos una vez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 verificación de la condición se hace al final (en vez de al principio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803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 smtClean="0"/>
              <a:t>Métodos </a:t>
            </a:r>
            <a:br>
              <a:rPr lang="es-ES" b="1" dirty="0" smtClean="0"/>
            </a:br>
            <a:r>
              <a:rPr lang="es-ES_tradnl" sz="2800" i="1" dirty="0" smtClean="0"/>
              <a:t>Ejercicio: Divisores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Implemente un método llamado cantidadDeDivisores que reciba un número entero y devuelva la cantidad de divisores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Por ejemplo, para el número 16, sus divisores son 1, 2, 4, 8, 16, por lo que la respuesta debería ser 5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b="1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Reutilice</a:t>
            </a:r>
            <a:r>
              <a:rPr lang="es-ES" sz="210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el método esMultiplo implementado para el ejercicio anterior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" sz="2100" dirty="0" smtClean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smtClean="0"/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39</a:t>
            </a:fld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320" y="4283171"/>
            <a:ext cx="2164080" cy="216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42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Técnicas de Programación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 err="1"/>
              <a:t>Modularización</a:t>
            </a:r>
            <a:r>
              <a:rPr lang="es-ES_tradnl" dirty="0"/>
              <a:t> y Métodos (</a:t>
            </a:r>
            <a:r>
              <a:rPr lang="es-ES_tradnl" dirty="0" smtClean="0"/>
              <a:t>Resolución)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428644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Ejercicio: Potencias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Realice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un programa que devuelva la potencia de un 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número.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La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base y el exponente deben ser ingresados por teclado. </a:t>
            </a:r>
            <a:endParaRPr lang="es-ES" sz="2100" dirty="0" smtClean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Sólo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deben admitirse exponentes mayores o iguales a cero. </a:t>
            </a:r>
            <a:endParaRPr lang="es-ES" sz="2100" dirty="0" smtClean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Recuerde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que el resultado de un numero elevado a 0 es 1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Separe la lógica de calcular la potencia utilizando métodos. </a:t>
            </a:r>
            <a:endParaRPr lang="es-ES" sz="2100" dirty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" sz="2100" dirty="0" smtClean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41</a:t>
            </a:fld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2882096" y="4757195"/>
            <a:ext cx="30267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320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3</a:t>
            </a:r>
            <a:r>
              <a:rPr lang="es-ES_tradnl" sz="3200" baseline="30000" dirty="0" smtClean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4</a:t>
            </a:r>
            <a:r>
              <a:rPr lang="es-ES_tradnl" sz="3200" dirty="0" smtClean="0">
                <a:latin typeface="Arial" charset="0"/>
                <a:ea typeface="Arial" charset="0"/>
                <a:cs typeface="Arial" charset="0"/>
              </a:rPr>
              <a:t>=3x3x3x3=</a:t>
            </a:r>
            <a:r>
              <a:rPr lang="es-ES_tradnl" sz="3200" dirty="0" smtClean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81</a:t>
            </a:r>
            <a:endParaRPr lang="es-ES_tradnl" sz="3200" baseline="30000" dirty="0">
              <a:solidFill>
                <a:srgbClr val="7030A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ector recto de flecha 10"/>
          <p:cNvCxnSpPr/>
          <p:nvPr/>
        </p:nvCxnSpPr>
        <p:spPr>
          <a:xfrm flipH="1">
            <a:off x="2546430" y="5231757"/>
            <a:ext cx="335666" cy="335666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1972165" y="5510870"/>
            <a:ext cx="886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Base</a:t>
            </a:r>
            <a:endParaRPr lang="es-ES_tradnl" sz="2400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3" name="Conector recto de flecha 12"/>
          <p:cNvCxnSpPr/>
          <p:nvPr/>
        </p:nvCxnSpPr>
        <p:spPr>
          <a:xfrm flipV="1">
            <a:off x="3292997" y="4392070"/>
            <a:ext cx="237282" cy="387467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5807124" y="5172553"/>
            <a:ext cx="223286" cy="338317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5835858" y="5476262"/>
            <a:ext cx="1572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Resultado</a:t>
            </a:r>
            <a:endParaRPr lang="es-ES_tradnl" sz="2400" dirty="0">
              <a:solidFill>
                <a:srgbClr val="7030A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3339295" y="3908419"/>
            <a:ext cx="1657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smtClean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Exponente</a:t>
            </a:r>
            <a:endParaRPr lang="es-ES_tradnl" sz="2400" dirty="0">
              <a:solidFill>
                <a:schemeClr val="accent2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06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Ejercicio: Potencias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42</a:t>
            </a:fld>
            <a:endParaRPr lang="es-ES_tradnl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314960" y="2120315"/>
            <a:ext cx="581152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potenciaNumero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exponente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base"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exponente"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exponente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resultadoPotencia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base</a:t>
            </a:r>
            <a:r>
              <a:rPr lang="es-ES_tradnl" b="1" dirty="0" err="1">
                <a:solidFill>
                  <a:srgbClr val="000000"/>
                </a:solidFill>
              </a:rPr>
              <a:t>^</a:t>
            </a:r>
            <a:r>
              <a:rPr lang="es-ES_tradnl" dirty="0" err="1">
                <a:solidFill>
                  <a:srgbClr val="000000"/>
                </a:solidFill>
              </a:rPr>
              <a:t>exponente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exponente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endParaRPr lang="es-ES_tradnl" b="1" dirty="0" smtClean="0">
              <a:solidFill>
                <a:srgbClr val="00008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/>
              <a:t/>
            </a:r>
            <a:br>
              <a:rPr lang="es-ES_tradnl" dirty="0"/>
            </a:b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73291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Ejercicio: Potencias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43</a:t>
            </a:fld>
            <a:endParaRPr lang="es-ES_tradnl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314960" y="2120315"/>
            <a:ext cx="581152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potenciaNumero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exponente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base"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exponente"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exponente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resultadoPotencia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base</a:t>
            </a:r>
            <a:r>
              <a:rPr lang="es-ES_tradnl" b="1" dirty="0" err="1">
                <a:solidFill>
                  <a:srgbClr val="000000"/>
                </a:solidFill>
              </a:rPr>
              <a:t>^</a:t>
            </a:r>
            <a:r>
              <a:rPr lang="es-ES_tradnl" dirty="0" err="1">
                <a:solidFill>
                  <a:srgbClr val="000000"/>
                </a:solidFill>
              </a:rPr>
              <a:t>exponente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exponente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endParaRPr lang="es-ES_tradnl" b="1" dirty="0" smtClean="0">
              <a:solidFill>
                <a:srgbClr val="00008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/>
              <a:t/>
            </a:r>
            <a:br>
              <a:rPr lang="es-ES_tradnl" dirty="0"/>
            </a:br>
            <a:endParaRPr lang="es-ES_tradnl" dirty="0"/>
          </a:p>
        </p:txBody>
      </p:sp>
      <p:sp>
        <p:nvSpPr>
          <p:cNvPr id="6" name="Rectángulo redondeado 5"/>
          <p:cNvSpPr/>
          <p:nvPr/>
        </p:nvSpPr>
        <p:spPr>
          <a:xfrm>
            <a:off x="426720" y="3810000"/>
            <a:ext cx="4480560" cy="1656080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CuadroTexto 7"/>
          <p:cNvSpPr txBox="1"/>
          <p:nvPr/>
        </p:nvSpPr>
        <p:spPr>
          <a:xfrm>
            <a:off x="5088687" y="3978539"/>
            <a:ext cx="36893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smtClean="0">
                <a:latin typeface="Arial" charset="0"/>
                <a:ea typeface="Arial" charset="0"/>
                <a:cs typeface="Arial" charset="0"/>
              </a:rPr>
              <a:t>La lógica </a:t>
            </a:r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del calculo de la potencia se encuentra en </a:t>
            </a:r>
            <a:r>
              <a:rPr lang="es-ES_tradnl" sz="2400" b="1" smtClean="0">
                <a:latin typeface="Arial" charset="0"/>
                <a:ea typeface="Arial" charset="0"/>
                <a:cs typeface="Arial" charset="0"/>
              </a:rPr>
              <a:t>el programa principal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45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Ejercicio: Potencias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44</a:t>
            </a:fld>
            <a:endParaRPr lang="es-ES_tradnl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314960" y="2120315"/>
            <a:ext cx="581152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potenciaNumero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exponente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base"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exponente"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exponente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resultadoPotencia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base</a:t>
            </a:r>
            <a:r>
              <a:rPr lang="es-ES_tradnl" b="1" dirty="0" err="1">
                <a:solidFill>
                  <a:srgbClr val="000000"/>
                </a:solidFill>
              </a:rPr>
              <a:t>^</a:t>
            </a:r>
            <a:r>
              <a:rPr lang="es-ES_tradnl" dirty="0" err="1">
                <a:solidFill>
                  <a:srgbClr val="000000"/>
                </a:solidFill>
              </a:rPr>
              <a:t>exponente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exponente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endParaRPr lang="es-ES_tradnl" b="1" dirty="0" smtClean="0">
              <a:solidFill>
                <a:srgbClr val="00008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/>
              <a:t/>
            </a:r>
            <a:br>
              <a:rPr lang="es-ES_tradnl" dirty="0"/>
            </a:br>
            <a:endParaRPr lang="es-ES_tradnl" dirty="0"/>
          </a:p>
        </p:txBody>
      </p:sp>
      <p:sp>
        <p:nvSpPr>
          <p:cNvPr id="6" name="Rectángulo redondeado 5"/>
          <p:cNvSpPr/>
          <p:nvPr/>
        </p:nvSpPr>
        <p:spPr>
          <a:xfrm>
            <a:off x="426720" y="3810000"/>
            <a:ext cx="3586480" cy="263119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CuadroTexto 7"/>
          <p:cNvSpPr txBox="1"/>
          <p:nvPr/>
        </p:nvSpPr>
        <p:spPr>
          <a:xfrm>
            <a:off x="5088687" y="3978539"/>
            <a:ext cx="3689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Cuando el exponente es 1, el resultado de esta operación </a:t>
            </a:r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no se utiliza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09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Ejercicio: Potencias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45</a:t>
            </a:fld>
            <a:endParaRPr lang="es-ES_tradnl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94640" y="1852920"/>
            <a:ext cx="593344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potenciaNumero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00"/>
                </a:solidFill>
              </a:rPr>
              <a:t> 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exponente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base"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exponente"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exponente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resultadoPotencia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datos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err="1" smtClean="0">
                <a:solidFill>
                  <a:srgbClr val="000000"/>
                </a:solidFill>
              </a:rPr>
              <a:t>base</a:t>
            </a:r>
            <a:r>
              <a:rPr lang="es-ES_tradnl" b="1" dirty="0" err="1" smtClean="0">
                <a:solidFill>
                  <a:srgbClr val="000000"/>
                </a:solidFill>
              </a:rPr>
              <a:t>,</a:t>
            </a:r>
            <a:r>
              <a:rPr lang="es-ES_tradnl" dirty="0" err="1" smtClean="0">
                <a:solidFill>
                  <a:srgbClr val="000000"/>
                </a:solidFill>
              </a:rPr>
              <a:t>exponente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7" name="Rectángulo 6"/>
          <p:cNvSpPr/>
          <p:nvPr/>
        </p:nvSpPr>
        <p:spPr>
          <a:xfrm>
            <a:off x="5151120" y="4484162"/>
            <a:ext cx="637032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SubProceso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resultado</a:t>
            </a:r>
            <a:r>
              <a:rPr lang="es-ES_tradnl" b="1" dirty="0" smtClean="0">
                <a:solidFill>
                  <a:srgbClr val="000000"/>
                </a:solidFill>
              </a:rPr>
              <a:t>=</a:t>
            </a:r>
            <a:r>
              <a:rPr lang="es-ES_tradnl" dirty="0" smtClean="0">
                <a:solidFill>
                  <a:srgbClr val="000000"/>
                </a:solidFill>
              </a:rPr>
              <a:t>datos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arg1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 arg2</a:t>
            </a:r>
            <a:r>
              <a:rPr lang="es-ES_tradnl" b="1" dirty="0" smtClean="0">
                <a:solidFill>
                  <a:srgbClr val="000000"/>
                </a:solidFill>
              </a:rPr>
              <a:t>)</a:t>
            </a:r>
            <a:r>
              <a:rPr lang="es-ES_tradnl" dirty="0" smtClean="0">
                <a:solidFill>
                  <a:srgbClr val="000000"/>
                </a:solidFill>
              </a:rPr>
              <a:t>   </a:t>
            </a:r>
            <a:endParaRPr lang="es-ES_tradnl" dirty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80"/>
                </a:solidFill>
              </a:rPr>
              <a:t>  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exponente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   resultado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>
                <a:solidFill>
                  <a:srgbClr val="000080"/>
                </a:solidFill>
              </a:rPr>
              <a:t>sino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   resultado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base</a:t>
            </a:r>
            <a:r>
              <a:rPr lang="es-ES_tradnl" b="1" dirty="0" err="1">
                <a:solidFill>
                  <a:srgbClr val="000000"/>
                </a:solidFill>
              </a:rPr>
              <a:t>^</a:t>
            </a:r>
            <a:r>
              <a:rPr lang="es-ES_tradnl" dirty="0" err="1">
                <a:solidFill>
                  <a:srgbClr val="000000"/>
                </a:solidFill>
              </a:rPr>
              <a:t>exponente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 err="1">
                <a:solidFill>
                  <a:srgbClr val="000080"/>
                </a:solidFill>
              </a:rPr>
              <a:t>FinSi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>
                <a:solidFill>
                  <a:srgbClr val="000080"/>
                </a:solidFill>
              </a:rPr>
              <a:t>FinSubProceso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5682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Ejercicio: Potencias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46</a:t>
            </a:fld>
            <a:endParaRPr lang="es-ES_tradnl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94640" y="1852920"/>
            <a:ext cx="593344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potenciaNumero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00"/>
                </a:solidFill>
              </a:rPr>
              <a:t> 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exponente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base"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exponente"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exponente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resultadoPotencia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datos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err="1" smtClean="0">
                <a:solidFill>
                  <a:srgbClr val="000000"/>
                </a:solidFill>
              </a:rPr>
              <a:t>base</a:t>
            </a:r>
            <a:r>
              <a:rPr lang="es-ES_tradnl" b="1" dirty="0" err="1" smtClean="0">
                <a:solidFill>
                  <a:srgbClr val="000000"/>
                </a:solidFill>
              </a:rPr>
              <a:t>,</a:t>
            </a:r>
            <a:r>
              <a:rPr lang="es-ES_tradnl" dirty="0" err="1" smtClean="0">
                <a:solidFill>
                  <a:srgbClr val="000000"/>
                </a:solidFill>
              </a:rPr>
              <a:t>exponente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7" name="Rectángulo 6"/>
          <p:cNvSpPr/>
          <p:nvPr/>
        </p:nvSpPr>
        <p:spPr>
          <a:xfrm>
            <a:off x="5151120" y="4484162"/>
            <a:ext cx="637032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SubProceso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resultado</a:t>
            </a:r>
            <a:r>
              <a:rPr lang="es-ES_tradnl" b="1" dirty="0" smtClean="0">
                <a:solidFill>
                  <a:srgbClr val="000000"/>
                </a:solidFill>
              </a:rPr>
              <a:t>=</a:t>
            </a:r>
            <a:r>
              <a:rPr lang="es-ES_tradnl" dirty="0" smtClean="0">
                <a:solidFill>
                  <a:srgbClr val="000000"/>
                </a:solidFill>
              </a:rPr>
              <a:t>datos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arg1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 arg2</a:t>
            </a:r>
            <a:r>
              <a:rPr lang="es-ES_tradnl" b="1" dirty="0" smtClean="0">
                <a:solidFill>
                  <a:srgbClr val="000000"/>
                </a:solidFill>
              </a:rPr>
              <a:t>)</a:t>
            </a:r>
            <a:r>
              <a:rPr lang="es-ES_tradnl" dirty="0" smtClean="0">
                <a:solidFill>
                  <a:srgbClr val="000000"/>
                </a:solidFill>
              </a:rPr>
              <a:t>   </a:t>
            </a:r>
            <a:endParaRPr lang="es-ES_tradnl" dirty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80"/>
                </a:solidFill>
              </a:rPr>
              <a:t>  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exponente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   resultado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>
                <a:solidFill>
                  <a:srgbClr val="000080"/>
                </a:solidFill>
              </a:rPr>
              <a:t>sino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   resultado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base</a:t>
            </a:r>
            <a:r>
              <a:rPr lang="es-ES_tradnl" b="1" dirty="0" err="1">
                <a:solidFill>
                  <a:srgbClr val="000000"/>
                </a:solidFill>
              </a:rPr>
              <a:t>^</a:t>
            </a:r>
            <a:r>
              <a:rPr lang="es-ES_tradnl" dirty="0" err="1">
                <a:solidFill>
                  <a:srgbClr val="000000"/>
                </a:solidFill>
              </a:rPr>
              <a:t>exponente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 err="1">
                <a:solidFill>
                  <a:srgbClr val="000080"/>
                </a:solidFill>
              </a:rPr>
              <a:t>FinSi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>
                <a:solidFill>
                  <a:srgbClr val="000080"/>
                </a:solidFill>
              </a:rPr>
              <a:t>FinSubProceso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/>
          </a:p>
        </p:txBody>
      </p:sp>
      <p:sp>
        <p:nvSpPr>
          <p:cNvPr id="8" name="Rectángulo redondeado 7"/>
          <p:cNvSpPr/>
          <p:nvPr/>
        </p:nvSpPr>
        <p:spPr>
          <a:xfrm>
            <a:off x="7366000" y="4484162"/>
            <a:ext cx="1656079" cy="35124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628650" y="5021276"/>
            <a:ext cx="39926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Los nombres del método y los parámetros no son representativos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89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Ejercicio: Potencias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47</a:t>
            </a:fld>
            <a:endParaRPr lang="es-ES_tradnl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94640" y="1852920"/>
            <a:ext cx="593344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potenciaNumero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00"/>
                </a:solidFill>
              </a:rPr>
              <a:t> 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exponente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base"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exponente"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exponente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resultadoPotencia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datos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err="1" smtClean="0">
                <a:solidFill>
                  <a:srgbClr val="000000"/>
                </a:solidFill>
              </a:rPr>
              <a:t>base</a:t>
            </a:r>
            <a:r>
              <a:rPr lang="es-ES_tradnl" b="1" dirty="0" err="1" smtClean="0">
                <a:solidFill>
                  <a:srgbClr val="000000"/>
                </a:solidFill>
              </a:rPr>
              <a:t>,</a:t>
            </a:r>
            <a:r>
              <a:rPr lang="es-ES_tradnl" dirty="0" err="1" smtClean="0">
                <a:solidFill>
                  <a:srgbClr val="000000"/>
                </a:solidFill>
              </a:rPr>
              <a:t>exponente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7" name="Rectángulo 6"/>
          <p:cNvSpPr/>
          <p:nvPr/>
        </p:nvSpPr>
        <p:spPr>
          <a:xfrm>
            <a:off x="5151120" y="4484162"/>
            <a:ext cx="399284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SubProceso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resultado</a:t>
            </a:r>
            <a:r>
              <a:rPr lang="es-ES_tradnl" b="1" dirty="0" smtClean="0">
                <a:solidFill>
                  <a:srgbClr val="000000"/>
                </a:solidFill>
              </a:rPr>
              <a:t>=</a:t>
            </a:r>
            <a:r>
              <a:rPr lang="es-ES_tradnl" dirty="0" smtClean="0">
                <a:solidFill>
                  <a:srgbClr val="000000"/>
                </a:solidFill>
              </a:rPr>
              <a:t>datos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arg1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 arg2</a:t>
            </a:r>
            <a:r>
              <a:rPr lang="es-ES_tradnl" b="1" dirty="0" smtClean="0">
                <a:solidFill>
                  <a:srgbClr val="000000"/>
                </a:solidFill>
              </a:rPr>
              <a:t>)</a:t>
            </a:r>
            <a:r>
              <a:rPr lang="es-ES_tradnl" dirty="0" smtClean="0">
                <a:solidFill>
                  <a:srgbClr val="000000"/>
                </a:solidFill>
              </a:rPr>
              <a:t>   </a:t>
            </a:r>
            <a:endParaRPr lang="es-ES_tradnl" dirty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80"/>
                </a:solidFill>
              </a:rPr>
              <a:t>  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exponente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   resultado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>
                <a:solidFill>
                  <a:srgbClr val="000080"/>
                </a:solidFill>
              </a:rPr>
              <a:t>sino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   resultado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base</a:t>
            </a:r>
            <a:r>
              <a:rPr lang="es-ES_tradnl" b="1" dirty="0" err="1">
                <a:solidFill>
                  <a:srgbClr val="000000"/>
                </a:solidFill>
              </a:rPr>
              <a:t>^</a:t>
            </a:r>
            <a:r>
              <a:rPr lang="es-ES_tradnl" dirty="0" err="1">
                <a:solidFill>
                  <a:srgbClr val="000000"/>
                </a:solidFill>
              </a:rPr>
              <a:t>exponente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 err="1">
                <a:solidFill>
                  <a:srgbClr val="000080"/>
                </a:solidFill>
              </a:rPr>
              <a:t>FinSi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>
                <a:solidFill>
                  <a:srgbClr val="000080"/>
                </a:solidFill>
              </a:rPr>
              <a:t>FinSubProceso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/>
          </a:p>
        </p:txBody>
      </p:sp>
      <p:sp>
        <p:nvSpPr>
          <p:cNvPr id="8" name="Rectángulo redondeado 7"/>
          <p:cNvSpPr/>
          <p:nvPr/>
        </p:nvSpPr>
        <p:spPr>
          <a:xfrm>
            <a:off x="6360161" y="4484162"/>
            <a:ext cx="914400" cy="35124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628650" y="5021276"/>
            <a:ext cx="39926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No se definió la variable de retorno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3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Ejercicio: Potencias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48</a:t>
            </a:fld>
            <a:endParaRPr lang="es-ES_tradnl"/>
          </a:p>
        </p:txBody>
      </p:sp>
      <p:sp>
        <p:nvSpPr>
          <p:cNvPr id="7" name="Rectángulo 6"/>
          <p:cNvSpPr/>
          <p:nvPr/>
        </p:nvSpPr>
        <p:spPr>
          <a:xfrm>
            <a:off x="294640" y="1852920"/>
            <a:ext cx="593344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potenciaNumero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00"/>
                </a:solidFill>
              </a:rPr>
              <a:t> 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exponente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base"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base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exponente"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exponente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resultadoPotencia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calcularPotencia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 err="1">
                <a:solidFill>
                  <a:srgbClr val="000000"/>
                </a:solidFill>
              </a:rPr>
              <a:t>base</a:t>
            </a:r>
            <a:r>
              <a:rPr lang="es-ES_tradnl" b="1" dirty="0" err="1">
                <a:solidFill>
                  <a:srgbClr val="000000"/>
                </a:solidFill>
              </a:rPr>
              <a:t>,</a:t>
            </a:r>
            <a:r>
              <a:rPr lang="es-ES_tradnl" dirty="0" err="1">
                <a:solidFill>
                  <a:srgbClr val="000000"/>
                </a:solidFill>
              </a:rPr>
              <a:t>exponente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resultadoPotencia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586480" y="4352672"/>
            <a:ext cx="63703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SubProceso</a:t>
            </a:r>
            <a:r>
              <a:rPr lang="es-ES_tradnl" dirty="0">
                <a:solidFill>
                  <a:srgbClr val="000000"/>
                </a:solidFill>
              </a:rPr>
              <a:t> resultado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 err="1">
                <a:solidFill>
                  <a:srgbClr val="000000"/>
                </a:solidFill>
              </a:rPr>
              <a:t>calcularPotencia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base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exponente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>
                <a:solidFill>
                  <a:srgbClr val="000080"/>
                </a:solidFill>
              </a:rPr>
              <a:t>Definir</a:t>
            </a:r>
            <a:r>
              <a:rPr lang="es-ES_tradnl" dirty="0">
                <a:solidFill>
                  <a:srgbClr val="000000"/>
                </a:solidFill>
              </a:rPr>
              <a:t> resultado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>
                <a:solidFill>
                  <a:srgbClr val="000080"/>
                </a:solidFill>
              </a:rPr>
              <a:t>Si</a:t>
            </a:r>
            <a:r>
              <a:rPr lang="es-ES_tradnl" dirty="0">
                <a:solidFill>
                  <a:srgbClr val="000000"/>
                </a:solidFill>
              </a:rPr>
              <a:t> exponente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   resultado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>
                <a:solidFill>
                  <a:srgbClr val="000080"/>
                </a:solidFill>
              </a:rPr>
              <a:t>sino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   resultado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base</a:t>
            </a:r>
            <a:r>
              <a:rPr lang="es-ES_tradnl" b="1" dirty="0" err="1">
                <a:solidFill>
                  <a:srgbClr val="000000"/>
                </a:solidFill>
              </a:rPr>
              <a:t>^</a:t>
            </a:r>
            <a:r>
              <a:rPr lang="es-ES_tradnl" dirty="0" err="1">
                <a:solidFill>
                  <a:srgbClr val="000000"/>
                </a:solidFill>
              </a:rPr>
              <a:t>exponente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 err="1">
                <a:solidFill>
                  <a:srgbClr val="000080"/>
                </a:solidFill>
              </a:rPr>
              <a:t>FinSi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>
                <a:solidFill>
                  <a:srgbClr val="000080"/>
                </a:solidFill>
              </a:rPr>
              <a:t>FinSubProceso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6267247" y="2155305"/>
            <a:ext cx="2876721" cy="191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1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104" y="2160000"/>
            <a:ext cx="2340864" cy="196047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Instrucción</a:t>
            </a:r>
            <a:r>
              <a:rPr lang="es-ES_tradnl" sz="2800" b="1" dirty="0" smtClean="0"/>
              <a:t> </a:t>
            </a:r>
            <a:r>
              <a:rPr lang="es-ES_tradnl" sz="2800" b="1" i="1" dirty="0" smtClean="0"/>
              <a:t>Para</a:t>
            </a:r>
            <a:endParaRPr lang="es-ES_tradnl" sz="2800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6457918" cy="4351338"/>
          </a:xfrm>
        </p:spPr>
        <p:txBody>
          <a:bodyPr/>
          <a:lstStyle/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La instrucción </a:t>
            </a:r>
            <a:r>
              <a:rPr lang="es-AR" sz="2400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Para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ejecuta una secuencia de instrucciones utilizando contadores con principio, incrementos y final</a:t>
            </a:r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</a:t>
            </a:fld>
            <a:endParaRPr lang="es-ES_tradnl" dirty="0"/>
          </a:p>
        </p:txBody>
      </p:sp>
      <p:sp>
        <p:nvSpPr>
          <p:cNvPr id="10" name="CustomShape 1"/>
          <p:cNvSpPr/>
          <p:nvPr/>
        </p:nvSpPr>
        <p:spPr>
          <a:xfrm>
            <a:off x="777240" y="4160158"/>
            <a:ext cx="7589520" cy="20480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También llamada “for” en Inglés</a:t>
            </a:r>
            <a:endParaRPr lang="es-AR" sz="23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Son utiles cuando hay que hacer un conteo (fijo)</a:t>
            </a: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valor inicial del conteo, el valor final de corte y los se definen en </a:t>
            </a:r>
            <a:r>
              <a:rPr lang="es-AR" sz="23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una </a:t>
            </a:r>
            <a:r>
              <a:rPr lang="es-AR" sz="2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sola instrucción</a:t>
            </a: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 declaración de la variable debe realizarse </a:t>
            </a:r>
            <a:r>
              <a:rPr lang="es-AR" sz="23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antes</a:t>
            </a:r>
            <a:endParaRPr lang="es-AR" sz="23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(For)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10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/>
          <p:cNvGrpSpPr/>
          <p:nvPr/>
        </p:nvGrpSpPr>
        <p:grpSpPr>
          <a:xfrm>
            <a:off x="6648319" y="4551679"/>
            <a:ext cx="2130699" cy="2034219"/>
            <a:chOff x="2725001" y="4182317"/>
            <a:chExt cx="2350981" cy="2244526"/>
          </a:xfrm>
        </p:grpSpPr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31456" y="4182317"/>
              <a:ext cx="2244526" cy="2244526"/>
            </a:xfrm>
            <a:prstGeom prst="rect">
              <a:avLst/>
            </a:prstGeom>
          </p:spPr>
        </p:pic>
        <p:sp>
          <p:nvSpPr>
            <p:cNvPr id="7" name="CuadroTexto 6"/>
            <p:cNvSpPr txBox="1"/>
            <p:nvPr/>
          </p:nvSpPr>
          <p:spPr>
            <a:xfrm>
              <a:off x="2725001" y="5511863"/>
              <a:ext cx="621178" cy="25469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ES_tradnl" sz="900" b="1" dirty="0" smtClean="0">
                  <a:latin typeface="Arial" charset="0"/>
                  <a:ea typeface="Arial" charset="0"/>
                  <a:cs typeface="Arial" charset="0"/>
                </a:rPr>
                <a:t>   resto</a:t>
              </a:r>
              <a:endParaRPr lang="es-ES_tradnl" sz="1200" b="1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Ejercicio: M</a:t>
            </a:r>
            <a:r>
              <a:rPr lang="es-ES" sz="2800" i="1" dirty="0" smtClean="0"/>
              <a:t>ú</a:t>
            </a:r>
            <a:r>
              <a:rPr lang="es-ES_tradnl" sz="2800" i="1" dirty="0" err="1" smtClean="0"/>
              <a:t>ltiplos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Cree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un método </a:t>
            </a:r>
            <a:r>
              <a:rPr lang="es-ES" sz="2100" dirty="0" err="1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esMultiplo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con 2 parámetros que devuelva el valor lógico </a:t>
            </a:r>
            <a:r>
              <a:rPr lang="es-ES" sz="2100" b="1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verdadero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o </a:t>
            </a:r>
            <a:r>
              <a:rPr lang="es-ES" sz="2100" b="1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falso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según si el primer número que se indique como parámetro es múltiplo del segundo </a:t>
            </a:r>
            <a:endParaRPr lang="es-ES" sz="2100" dirty="0" smtClean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Recuerde que un numero es múltiplo de otro si al dividirlo su resto es cero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Recuerde que la operación </a:t>
            </a:r>
            <a:r>
              <a:rPr lang="es-ES" sz="2100" b="1" dirty="0" err="1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mod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permite saber si el resto de una división es cero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Asuma que los valores ingresados por teclado son siempre mayores a cero</a:t>
            </a:r>
            <a:endParaRPr lang="es-ES" sz="2100" dirty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" sz="2100" dirty="0" smtClean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5724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4389121" y="3860332"/>
            <a:ext cx="506983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calcular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r>
              <a:rPr lang="es-ES_tradnl" b="1" dirty="0" err="1">
                <a:solidFill>
                  <a:srgbClr val="000080"/>
                </a:solidFill>
              </a:rPr>
              <a:t>mod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00"/>
                </a:solidFill>
              </a:rPr>
              <a:t> 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es </a:t>
            </a:r>
            <a:r>
              <a:rPr lang="es-ES_tradnl" dirty="0" smtClean="0">
                <a:solidFill>
                  <a:srgbClr val="FF0000"/>
                </a:solidFill>
              </a:rPr>
              <a:t>múltiplo </a:t>
            </a:r>
            <a:r>
              <a:rPr lang="es-ES_tradnl" dirty="0">
                <a:solidFill>
                  <a:srgbClr val="FF0000"/>
                </a:solidFill>
              </a:rPr>
              <a:t>de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r>
              <a:rPr lang="es-ES_tradnl" b="1" dirty="0" err="1">
                <a:solidFill>
                  <a:srgbClr val="000080"/>
                </a:solidFill>
              </a:rPr>
              <a:t>mod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)&gt;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"No son </a:t>
            </a:r>
            <a:r>
              <a:rPr lang="es-ES_tradnl" dirty="0" smtClean="0">
                <a:solidFill>
                  <a:srgbClr val="FF0000"/>
                </a:solidFill>
              </a:rPr>
              <a:t>múltiplos"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</a:t>
            </a:r>
            <a:r>
              <a:rPr lang="es-ES_tradnl" sz="2800" i="1" dirty="0"/>
              <a:t>: M</a:t>
            </a:r>
            <a:r>
              <a:rPr lang="es-ES" sz="2800" i="1" dirty="0"/>
              <a:t>ú</a:t>
            </a:r>
            <a:r>
              <a:rPr lang="es-ES_tradnl" sz="2800" i="1" dirty="0" err="1"/>
              <a:t>ltiplos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50</a:t>
            </a:fld>
            <a:endParaRPr lang="es-ES_tradnl"/>
          </a:p>
        </p:txBody>
      </p:sp>
      <p:sp>
        <p:nvSpPr>
          <p:cNvPr id="3" name="Rectángulo 2"/>
          <p:cNvSpPr/>
          <p:nvPr/>
        </p:nvSpPr>
        <p:spPr>
          <a:xfrm>
            <a:off x="426720" y="2001135"/>
            <a:ext cx="6146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verificarMultiplo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"Indique el </a:t>
            </a:r>
            <a:r>
              <a:rPr lang="es-ES_tradnl" dirty="0" err="1">
                <a:solidFill>
                  <a:srgbClr val="FF0000"/>
                </a:solidFill>
              </a:rPr>
              <a:t>nro</a:t>
            </a:r>
            <a:r>
              <a:rPr lang="es-ES_tradnl" dirty="0">
                <a:solidFill>
                  <a:srgbClr val="FF0000"/>
                </a:solidFill>
              </a:rPr>
              <a:t> que desea verificar que sea </a:t>
            </a:r>
            <a:r>
              <a:rPr lang="es-ES_tradnl" dirty="0" smtClean="0">
                <a:solidFill>
                  <a:srgbClr val="FF0000"/>
                </a:solidFill>
              </a:rPr>
              <a:t>múltiplo: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"Indique el </a:t>
            </a:r>
            <a:r>
              <a:rPr lang="es-ES_tradnl" dirty="0" err="1">
                <a:solidFill>
                  <a:srgbClr val="FF0000"/>
                </a:solidFill>
              </a:rPr>
              <a:t>nro</a:t>
            </a:r>
            <a:r>
              <a:rPr lang="es-ES_tradnl" dirty="0">
                <a:solidFill>
                  <a:srgbClr val="FF0000"/>
                </a:solidFill>
              </a:rPr>
              <a:t> </a:t>
            </a:r>
            <a:r>
              <a:rPr lang="es-ES_tradnl" dirty="0" smtClean="0">
                <a:solidFill>
                  <a:srgbClr val="FF0000"/>
                </a:solidFill>
              </a:rPr>
              <a:t>múltiplo: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numero2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 smtClean="0">
                <a:solidFill>
                  <a:srgbClr val="000000"/>
                </a:solidFill>
              </a:rPr>
              <a:t>  calcular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numero1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numero2</a:t>
            </a:r>
            <a:r>
              <a:rPr lang="es-ES_tradnl" b="1" dirty="0" smtClean="0">
                <a:solidFill>
                  <a:srgbClr val="000000"/>
                </a:solidFill>
              </a:rPr>
              <a:t>)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endParaRPr lang="es-ES_tradnl" b="1" dirty="0" smtClean="0">
              <a:solidFill>
                <a:srgbClr val="000080"/>
              </a:solidFill>
            </a:endParaRP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44020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4389121" y="3860332"/>
            <a:ext cx="506983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calcular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r>
              <a:rPr lang="es-ES_tradnl" b="1" dirty="0" err="1">
                <a:solidFill>
                  <a:srgbClr val="000080"/>
                </a:solidFill>
              </a:rPr>
              <a:t>mod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00"/>
                </a:solidFill>
              </a:rPr>
              <a:t> 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es </a:t>
            </a:r>
            <a:r>
              <a:rPr lang="es-ES_tradnl" dirty="0" smtClean="0">
                <a:solidFill>
                  <a:srgbClr val="FF0000"/>
                </a:solidFill>
              </a:rPr>
              <a:t>múltiplo </a:t>
            </a:r>
            <a:r>
              <a:rPr lang="es-ES_tradnl" dirty="0">
                <a:solidFill>
                  <a:srgbClr val="FF0000"/>
                </a:solidFill>
              </a:rPr>
              <a:t>de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r>
              <a:rPr lang="es-ES_tradnl" b="1" dirty="0" err="1">
                <a:solidFill>
                  <a:srgbClr val="000080"/>
                </a:solidFill>
              </a:rPr>
              <a:t>mod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)&gt;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"No son </a:t>
            </a:r>
            <a:r>
              <a:rPr lang="es-ES_tradnl" dirty="0" smtClean="0">
                <a:solidFill>
                  <a:srgbClr val="FF0000"/>
                </a:solidFill>
              </a:rPr>
              <a:t>múltiplos"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</a:t>
            </a:r>
            <a:r>
              <a:rPr lang="es-ES_tradnl" sz="2800" i="1" dirty="0"/>
              <a:t>: M</a:t>
            </a:r>
            <a:r>
              <a:rPr lang="es-ES" sz="2800" i="1" dirty="0"/>
              <a:t>ú</a:t>
            </a:r>
            <a:r>
              <a:rPr lang="es-ES_tradnl" sz="2800" i="1" dirty="0" err="1"/>
              <a:t>ltiplos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51</a:t>
            </a:fld>
            <a:endParaRPr lang="es-ES_tradnl"/>
          </a:p>
        </p:txBody>
      </p:sp>
      <p:sp>
        <p:nvSpPr>
          <p:cNvPr id="8" name="Rectángulo redondeado 7"/>
          <p:cNvSpPr/>
          <p:nvPr/>
        </p:nvSpPr>
        <p:spPr>
          <a:xfrm>
            <a:off x="5816616" y="3897496"/>
            <a:ext cx="756904" cy="35124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628650" y="5021276"/>
            <a:ext cx="39926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El nombre del m</a:t>
            </a:r>
            <a:r>
              <a:rPr lang="es-ES" sz="2400" b="1" dirty="0" err="1" smtClean="0">
                <a:latin typeface="Arial" charset="0"/>
                <a:ea typeface="Arial" charset="0"/>
                <a:cs typeface="Arial" charset="0"/>
              </a:rPr>
              <a:t>étodo</a:t>
            </a:r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 no es representativo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426720" y="2001135"/>
            <a:ext cx="6146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verificarMultiplo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"Indique el </a:t>
            </a:r>
            <a:r>
              <a:rPr lang="es-ES_tradnl" dirty="0" err="1">
                <a:solidFill>
                  <a:srgbClr val="FF0000"/>
                </a:solidFill>
              </a:rPr>
              <a:t>nro</a:t>
            </a:r>
            <a:r>
              <a:rPr lang="es-ES_tradnl" dirty="0">
                <a:solidFill>
                  <a:srgbClr val="FF0000"/>
                </a:solidFill>
              </a:rPr>
              <a:t> que desea verificar que sea </a:t>
            </a:r>
            <a:r>
              <a:rPr lang="es-ES_tradnl" dirty="0" smtClean="0">
                <a:solidFill>
                  <a:srgbClr val="FF0000"/>
                </a:solidFill>
              </a:rPr>
              <a:t>múltiplo: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"Indique el </a:t>
            </a:r>
            <a:r>
              <a:rPr lang="es-ES_tradnl" dirty="0" err="1">
                <a:solidFill>
                  <a:srgbClr val="FF0000"/>
                </a:solidFill>
              </a:rPr>
              <a:t>nro</a:t>
            </a:r>
            <a:r>
              <a:rPr lang="es-ES_tradnl" dirty="0">
                <a:solidFill>
                  <a:srgbClr val="FF0000"/>
                </a:solidFill>
              </a:rPr>
              <a:t> </a:t>
            </a:r>
            <a:r>
              <a:rPr lang="es-ES_tradnl" dirty="0" smtClean="0">
                <a:solidFill>
                  <a:srgbClr val="FF0000"/>
                </a:solidFill>
              </a:rPr>
              <a:t>múltiplo: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numero2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 smtClean="0">
                <a:solidFill>
                  <a:srgbClr val="000000"/>
                </a:solidFill>
              </a:rPr>
              <a:t>  calcular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numero1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numero2</a:t>
            </a:r>
            <a:r>
              <a:rPr lang="es-ES_tradnl" b="1" dirty="0" smtClean="0">
                <a:solidFill>
                  <a:srgbClr val="000000"/>
                </a:solidFill>
              </a:rPr>
              <a:t>)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endParaRPr lang="es-ES_tradnl" b="1" dirty="0" smtClean="0">
              <a:solidFill>
                <a:srgbClr val="000080"/>
              </a:solidFill>
            </a:endParaRP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71122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4389121" y="3860332"/>
            <a:ext cx="506983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calcular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r>
              <a:rPr lang="es-ES_tradnl" b="1" dirty="0" err="1">
                <a:solidFill>
                  <a:srgbClr val="000080"/>
                </a:solidFill>
              </a:rPr>
              <a:t>mod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00"/>
                </a:solidFill>
              </a:rPr>
              <a:t> 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es </a:t>
            </a:r>
            <a:r>
              <a:rPr lang="es-ES_tradnl" dirty="0" smtClean="0">
                <a:solidFill>
                  <a:srgbClr val="FF0000"/>
                </a:solidFill>
              </a:rPr>
              <a:t>múltiplo </a:t>
            </a:r>
            <a:r>
              <a:rPr lang="es-ES_tradnl" dirty="0">
                <a:solidFill>
                  <a:srgbClr val="FF0000"/>
                </a:solidFill>
              </a:rPr>
              <a:t>de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r>
              <a:rPr lang="es-ES_tradnl" b="1" dirty="0" err="1">
                <a:solidFill>
                  <a:srgbClr val="000080"/>
                </a:solidFill>
              </a:rPr>
              <a:t>mod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)&gt;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"No son </a:t>
            </a:r>
            <a:r>
              <a:rPr lang="es-ES_tradnl" dirty="0" smtClean="0">
                <a:solidFill>
                  <a:srgbClr val="FF0000"/>
                </a:solidFill>
              </a:rPr>
              <a:t>múltiplos"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</a:t>
            </a:r>
            <a:r>
              <a:rPr lang="es-ES_tradnl" sz="2800" i="1" dirty="0"/>
              <a:t>: M</a:t>
            </a:r>
            <a:r>
              <a:rPr lang="es-ES" sz="2800" i="1" dirty="0"/>
              <a:t>ú</a:t>
            </a:r>
            <a:r>
              <a:rPr lang="es-ES_tradnl" sz="2800" i="1" dirty="0" err="1"/>
              <a:t>ltiplos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52</a:t>
            </a:fld>
            <a:endParaRPr lang="es-ES_tradnl"/>
          </a:p>
        </p:txBody>
      </p:sp>
      <p:sp>
        <p:nvSpPr>
          <p:cNvPr id="8" name="Rectángulo redondeado 7"/>
          <p:cNvSpPr/>
          <p:nvPr/>
        </p:nvSpPr>
        <p:spPr>
          <a:xfrm>
            <a:off x="4601656" y="4426191"/>
            <a:ext cx="4420423" cy="35124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313690" y="4777436"/>
            <a:ext cx="39926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El método solo debería retornar si </a:t>
            </a:r>
            <a:r>
              <a:rPr lang="es-ES" sz="2400" b="1" smtClean="0">
                <a:latin typeface="Arial" charset="0"/>
                <a:ea typeface="Arial" charset="0"/>
                <a:cs typeface="Arial" charset="0"/>
              </a:rPr>
              <a:t>es múltiplo </a:t>
            </a:r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(no escribir el resultado)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426720" y="2001135"/>
            <a:ext cx="6146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verificarMultiplo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"Indique el </a:t>
            </a:r>
            <a:r>
              <a:rPr lang="es-ES_tradnl" dirty="0" err="1">
                <a:solidFill>
                  <a:srgbClr val="FF0000"/>
                </a:solidFill>
              </a:rPr>
              <a:t>nro</a:t>
            </a:r>
            <a:r>
              <a:rPr lang="es-ES_tradnl" dirty="0">
                <a:solidFill>
                  <a:srgbClr val="FF0000"/>
                </a:solidFill>
              </a:rPr>
              <a:t> que desea verificar que sea </a:t>
            </a:r>
            <a:r>
              <a:rPr lang="es-ES_tradnl" dirty="0" smtClean="0">
                <a:solidFill>
                  <a:srgbClr val="FF0000"/>
                </a:solidFill>
              </a:rPr>
              <a:t>múltiplo: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"Indique el </a:t>
            </a:r>
            <a:r>
              <a:rPr lang="es-ES_tradnl" dirty="0" err="1">
                <a:solidFill>
                  <a:srgbClr val="FF0000"/>
                </a:solidFill>
              </a:rPr>
              <a:t>nro</a:t>
            </a:r>
            <a:r>
              <a:rPr lang="es-ES_tradnl" dirty="0">
                <a:solidFill>
                  <a:srgbClr val="FF0000"/>
                </a:solidFill>
              </a:rPr>
              <a:t> </a:t>
            </a:r>
            <a:r>
              <a:rPr lang="es-ES_tradnl" dirty="0" smtClean="0">
                <a:solidFill>
                  <a:srgbClr val="FF0000"/>
                </a:solidFill>
              </a:rPr>
              <a:t>múltiplo: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numero2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 smtClean="0">
                <a:solidFill>
                  <a:srgbClr val="000000"/>
                </a:solidFill>
              </a:rPr>
              <a:t>  calcular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numero1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numero2</a:t>
            </a:r>
            <a:r>
              <a:rPr lang="es-ES_tradnl" b="1" dirty="0" smtClean="0">
                <a:solidFill>
                  <a:srgbClr val="000000"/>
                </a:solidFill>
              </a:rPr>
              <a:t>)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endParaRPr lang="es-ES_tradnl" b="1" dirty="0" smtClean="0">
              <a:solidFill>
                <a:srgbClr val="000080"/>
              </a:solidFill>
            </a:endParaRPr>
          </a:p>
          <a:p>
            <a:endParaRPr lang="es-ES_tradnl" dirty="0"/>
          </a:p>
        </p:txBody>
      </p:sp>
      <p:sp>
        <p:nvSpPr>
          <p:cNvPr id="11" name="Rectángulo redondeado 10"/>
          <p:cNvSpPr/>
          <p:nvPr/>
        </p:nvSpPr>
        <p:spPr>
          <a:xfrm>
            <a:off x="4734149" y="5260300"/>
            <a:ext cx="2642012" cy="35124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393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4389121" y="3860332"/>
            <a:ext cx="506983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calcular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r>
              <a:rPr lang="es-ES_tradnl" b="1" dirty="0" err="1">
                <a:solidFill>
                  <a:srgbClr val="000080"/>
                </a:solidFill>
              </a:rPr>
              <a:t>mod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00"/>
                </a:solidFill>
              </a:rPr>
              <a:t> 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es </a:t>
            </a:r>
            <a:r>
              <a:rPr lang="es-ES_tradnl" dirty="0" smtClean="0">
                <a:solidFill>
                  <a:srgbClr val="FF0000"/>
                </a:solidFill>
              </a:rPr>
              <a:t>múltiplo </a:t>
            </a:r>
            <a:r>
              <a:rPr lang="es-ES_tradnl" dirty="0">
                <a:solidFill>
                  <a:srgbClr val="FF0000"/>
                </a:solidFill>
              </a:rPr>
              <a:t>de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r>
              <a:rPr lang="es-ES_tradnl" b="1" dirty="0" err="1">
                <a:solidFill>
                  <a:srgbClr val="000080"/>
                </a:solidFill>
              </a:rPr>
              <a:t>mod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)&gt;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"No son </a:t>
            </a:r>
            <a:r>
              <a:rPr lang="es-ES_tradnl" dirty="0" smtClean="0">
                <a:solidFill>
                  <a:srgbClr val="FF0000"/>
                </a:solidFill>
              </a:rPr>
              <a:t>múltiplos"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</a:t>
            </a:r>
            <a:r>
              <a:rPr lang="es-ES_tradnl" sz="2800" i="1" dirty="0"/>
              <a:t>: M</a:t>
            </a:r>
            <a:r>
              <a:rPr lang="es-ES" sz="2800" i="1" dirty="0"/>
              <a:t>ú</a:t>
            </a:r>
            <a:r>
              <a:rPr lang="es-ES_tradnl" sz="2800" i="1" dirty="0" err="1"/>
              <a:t>ltiplos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53</a:t>
            </a:fld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313690" y="4777436"/>
            <a:ext cx="39926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La instrucción no es necesaria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426720" y="2001135"/>
            <a:ext cx="6146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verificarMultiplo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"Indique el </a:t>
            </a:r>
            <a:r>
              <a:rPr lang="es-ES_tradnl" dirty="0" err="1">
                <a:solidFill>
                  <a:srgbClr val="FF0000"/>
                </a:solidFill>
              </a:rPr>
              <a:t>nro</a:t>
            </a:r>
            <a:r>
              <a:rPr lang="es-ES_tradnl" dirty="0">
                <a:solidFill>
                  <a:srgbClr val="FF0000"/>
                </a:solidFill>
              </a:rPr>
              <a:t> que desea verificar que sea </a:t>
            </a:r>
            <a:r>
              <a:rPr lang="es-ES_tradnl" dirty="0" smtClean="0">
                <a:solidFill>
                  <a:srgbClr val="FF0000"/>
                </a:solidFill>
              </a:rPr>
              <a:t>múltiplo: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"Indique el </a:t>
            </a:r>
            <a:r>
              <a:rPr lang="es-ES_tradnl" dirty="0" err="1">
                <a:solidFill>
                  <a:srgbClr val="FF0000"/>
                </a:solidFill>
              </a:rPr>
              <a:t>nro</a:t>
            </a:r>
            <a:r>
              <a:rPr lang="es-ES_tradnl" dirty="0">
                <a:solidFill>
                  <a:srgbClr val="FF0000"/>
                </a:solidFill>
              </a:rPr>
              <a:t> </a:t>
            </a:r>
            <a:r>
              <a:rPr lang="es-ES_tradnl" dirty="0" smtClean="0">
                <a:solidFill>
                  <a:srgbClr val="FF0000"/>
                </a:solidFill>
              </a:rPr>
              <a:t>múltiplo: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numero2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 smtClean="0">
                <a:solidFill>
                  <a:srgbClr val="000000"/>
                </a:solidFill>
              </a:rPr>
              <a:t>  calcular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numero1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numero2</a:t>
            </a:r>
            <a:r>
              <a:rPr lang="es-ES_tradnl" b="1" dirty="0" smtClean="0">
                <a:solidFill>
                  <a:srgbClr val="000000"/>
                </a:solidFill>
              </a:rPr>
              <a:t>)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endParaRPr lang="es-ES_tradnl" b="1" dirty="0" smtClean="0">
              <a:solidFill>
                <a:srgbClr val="000080"/>
              </a:solidFill>
            </a:endParaRPr>
          </a:p>
          <a:p>
            <a:endParaRPr lang="es-ES_tradnl" dirty="0"/>
          </a:p>
        </p:txBody>
      </p:sp>
      <p:sp>
        <p:nvSpPr>
          <p:cNvPr id="11" name="Rectángulo redondeado 10"/>
          <p:cNvSpPr/>
          <p:nvPr/>
        </p:nvSpPr>
        <p:spPr>
          <a:xfrm>
            <a:off x="4643120" y="4989189"/>
            <a:ext cx="2926080" cy="35124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0114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</a:t>
            </a:r>
            <a:r>
              <a:rPr lang="es-ES_tradnl" sz="2800" i="1" dirty="0"/>
              <a:t>: M</a:t>
            </a:r>
            <a:r>
              <a:rPr lang="es-ES" sz="2800" i="1" dirty="0"/>
              <a:t>ú</a:t>
            </a:r>
            <a:r>
              <a:rPr lang="es-ES_tradnl" sz="2800" i="1" dirty="0" err="1"/>
              <a:t>ltiplos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54</a:t>
            </a:fld>
            <a:endParaRPr lang="es-ES_tradnl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335280" y="1964680"/>
            <a:ext cx="618744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verificarMultiplo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"Indique el </a:t>
            </a:r>
            <a:r>
              <a:rPr lang="es-ES_tradnl" dirty="0" err="1">
                <a:solidFill>
                  <a:srgbClr val="FF0000"/>
                </a:solidFill>
              </a:rPr>
              <a:t>nro</a:t>
            </a:r>
            <a:r>
              <a:rPr lang="es-ES_tradnl" dirty="0">
                <a:solidFill>
                  <a:srgbClr val="FF0000"/>
                </a:solidFill>
              </a:rPr>
              <a:t> que desea verificar que sea </a:t>
            </a:r>
            <a:r>
              <a:rPr lang="es-ES_tradnl" dirty="0" smtClean="0">
                <a:solidFill>
                  <a:srgbClr val="FF0000"/>
                </a:solidFill>
              </a:rPr>
              <a:t>múltiplo: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"Indique el </a:t>
            </a:r>
            <a:r>
              <a:rPr lang="es-ES_tradnl" dirty="0" err="1">
                <a:solidFill>
                  <a:srgbClr val="FF0000"/>
                </a:solidFill>
              </a:rPr>
              <a:t>nro</a:t>
            </a:r>
            <a:r>
              <a:rPr lang="es-ES_tradnl" dirty="0">
                <a:solidFill>
                  <a:srgbClr val="FF0000"/>
                </a:solidFill>
              </a:rPr>
              <a:t> </a:t>
            </a:r>
            <a:r>
              <a:rPr lang="es-ES_tradnl" dirty="0" smtClean="0">
                <a:solidFill>
                  <a:srgbClr val="FF0000"/>
                </a:solidFill>
              </a:rPr>
              <a:t>múltiplo: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numero2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 err="1">
                <a:solidFill>
                  <a:srgbClr val="000000"/>
                </a:solidFill>
              </a:rPr>
              <a:t>esMultiplo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es </a:t>
            </a:r>
            <a:r>
              <a:rPr lang="es-ES_tradnl" dirty="0" smtClean="0">
                <a:solidFill>
                  <a:srgbClr val="FF0000"/>
                </a:solidFill>
              </a:rPr>
              <a:t>múltiplo </a:t>
            </a:r>
            <a:r>
              <a:rPr lang="es-ES_tradnl" dirty="0">
                <a:solidFill>
                  <a:srgbClr val="FF0000"/>
                </a:solidFill>
              </a:rPr>
              <a:t>de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"No son </a:t>
            </a:r>
            <a:r>
              <a:rPr lang="es-ES_tradnl" dirty="0" smtClean="0">
                <a:solidFill>
                  <a:srgbClr val="FF0000"/>
                </a:solidFill>
              </a:rPr>
              <a:t>múltiplos"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endParaRPr lang="es-ES_tradnl" dirty="0"/>
          </a:p>
        </p:txBody>
      </p:sp>
      <p:sp>
        <p:nvSpPr>
          <p:cNvPr id="9" name="Rectángulo 8"/>
          <p:cNvSpPr/>
          <p:nvPr/>
        </p:nvSpPr>
        <p:spPr>
          <a:xfrm>
            <a:off x="3352792" y="5108658"/>
            <a:ext cx="63398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sonMultiplos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 err="1">
                <a:solidFill>
                  <a:srgbClr val="000000"/>
                </a:solidFill>
              </a:rPr>
              <a:t>esMultiplo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numero1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sonMultiplos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 err="1">
                <a:solidFill>
                  <a:srgbClr val="000080"/>
                </a:solidFill>
              </a:rPr>
              <a:t>Logico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sonMultiplos</a:t>
            </a:r>
            <a:r>
              <a:rPr lang="es-ES_tradnl" b="1" dirty="0">
                <a:solidFill>
                  <a:srgbClr val="000000"/>
                </a:solidFill>
              </a:rPr>
              <a:t>=((</a:t>
            </a:r>
            <a:r>
              <a:rPr lang="es-ES_tradnl" dirty="0">
                <a:solidFill>
                  <a:srgbClr val="000000"/>
                </a:solidFill>
              </a:rPr>
              <a:t>numero1 </a:t>
            </a:r>
            <a:r>
              <a:rPr lang="es-ES_tradnl" b="1" dirty="0" err="1">
                <a:solidFill>
                  <a:srgbClr val="000080"/>
                </a:solidFill>
              </a:rPr>
              <a:t>mod</a:t>
            </a:r>
            <a:r>
              <a:rPr lang="es-ES_tradnl" dirty="0">
                <a:solidFill>
                  <a:srgbClr val="000000"/>
                </a:solidFill>
              </a:rPr>
              <a:t> numero2</a:t>
            </a:r>
            <a:r>
              <a:rPr lang="es-ES_tradnl" b="1" dirty="0">
                <a:solidFill>
                  <a:srgbClr val="000000"/>
                </a:solidFill>
              </a:rPr>
              <a:t>)=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07126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Ejercicio: Divisores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Implemente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un 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método llamado </a:t>
            </a:r>
            <a:r>
              <a:rPr lang="es-ES" sz="2100" dirty="0" err="1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cantidadDeDivisores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que reciba un número entero y devuelva la cantidad de divisores </a:t>
            </a:r>
            <a:endParaRPr lang="es-ES" sz="2100" dirty="0" smtClean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Por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ejemplo, para el número 16, sus divisores son 1, 2, 4, 8, 16, por lo que la respuesta debería ser 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5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es-ES" sz="2100" b="1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Reutilice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el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método </a:t>
            </a:r>
            <a:r>
              <a:rPr lang="es-ES" sz="2100" dirty="0" err="1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esMultiplo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 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implementado para </a:t>
            </a:r>
            <a:r>
              <a:rPr lang="es-ES" sz="21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el ejercicio </a:t>
            </a:r>
            <a:r>
              <a:rPr lang="es-ES" sz="21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anterior</a:t>
            </a:r>
            <a:endParaRPr lang="es-ES" sz="2100" dirty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" sz="2100" dirty="0" smtClean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55</a:t>
            </a:fld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320" y="4283171"/>
            <a:ext cx="2164080" cy="216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38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4518457" y="3552024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cantidadDeDivisores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un numero: 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divisor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divisor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Con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Paso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esMultiplo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 err="1">
                <a:solidFill>
                  <a:srgbClr val="000000"/>
                </a:solidFill>
              </a:rPr>
              <a:t>divisor</a:t>
            </a:r>
            <a:r>
              <a:rPr lang="es-ES_tradnl" b="1" dirty="0" err="1">
                <a:solidFill>
                  <a:srgbClr val="000000"/>
                </a:solidFill>
              </a:rPr>
              <a:t>,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 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endParaRPr lang="es-ES_tradnl" b="1" dirty="0" smtClean="0">
              <a:solidFill>
                <a:srgbClr val="00008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</a:t>
            </a:r>
            <a:r>
              <a:rPr lang="es-ES_tradnl" sz="2800" i="1" dirty="0"/>
              <a:t>: </a:t>
            </a:r>
            <a:r>
              <a:rPr lang="es-ES" sz="2800" i="1" dirty="0" smtClean="0"/>
              <a:t>Divisores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56</a:t>
            </a:fld>
            <a:endParaRPr lang="es-ES_tradnl"/>
          </a:p>
        </p:txBody>
      </p:sp>
      <p:sp>
        <p:nvSpPr>
          <p:cNvPr id="6" name="Rectángulo 5"/>
          <p:cNvSpPr/>
          <p:nvPr/>
        </p:nvSpPr>
        <p:spPr>
          <a:xfrm>
            <a:off x="313690" y="1949460"/>
            <a:ext cx="68897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divisores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numDivisores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cantidadDeDivisores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numero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nro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tiene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numDivisores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</a:t>
            </a:r>
            <a:r>
              <a:rPr lang="es-ES_tradnl" dirty="0" smtClean="0">
                <a:solidFill>
                  <a:srgbClr val="FF0000"/>
                </a:solidFill>
              </a:rPr>
              <a:t>divisores”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endParaRPr lang="es-ES_tradnl" b="1" dirty="0" smtClean="0">
              <a:solidFill>
                <a:srgbClr val="000080"/>
              </a:solidFill>
            </a:endParaRPr>
          </a:p>
          <a:p>
            <a:endParaRPr lang="es-ES_tradnl" b="1" dirty="0">
              <a:solidFill>
                <a:srgbClr val="000080"/>
              </a:solidFill>
            </a:endParaRP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33039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4518457" y="3552024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cantidadDeDivisores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un numero: 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divisor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divisor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Con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Paso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esMultiplo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 err="1">
                <a:solidFill>
                  <a:srgbClr val="000000"/>
                </a:solidFill>
              </a:rPr>
              <a:t>divisor</a:t>
            </a:r>
            <a:r>
              <a:rPr lang="es-ES_tradnl" b="1" dirty="0" err="1">
                <a:solidFill>
                  <a:srgbClr val="000000"/>
                </a:solidFill>
              </a:rPr>
              <a:t>,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 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endParaRPr lang="es-ES_tradnl" b="1" dirty="0" smtClean="0">
              <a:solidFill>
                <a:srgbClr val="00008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</a:t>
            </a:r>
            <a:r>
              <a:rPr lang="es-ES_tradnl" sz="2800" i="1" dirty="0"/>
              <a:t>: </a:t>
            </a:r>
            <a:r>
              <a:rPr lang="es-ES" sz="2800" i="1" dirty="0" smtClean="0"/>
              <a:t>Divisores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57</a:t>
            </a:fld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394970" y="4862606"/>
            <a:ext cx="3740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El número debería pasarse por parámetros 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Rectángulo redondeado 10"/>
          <p:cNvSpPr/>
          <p:nvPr/>
        </p:nvSpPr>
        <p:spPr>
          <a:xfrm>
            <a:off x="4660697" y="3869864"/>
            <a:ext cx="2926080" cy="594755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ángulo 5"/>
          <p:cNvSpPr/>
          <p:nvPr/>
        </p:nvSpPr>
        <p:spPr>
          <a:xfrm>
            <a:off x="313690" y="1949460"/>
            <a:ext cx="68897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divisores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numDivisores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cantidadDeDivisores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numero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nro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tiene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numDivisores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</a:t>
            </a:r>
            <a:r>
              <a:rPr lang="es-ES_tradnl" dirty="0" smtClean="0">
                <a:solidFill>
                  <a:srgbClr val="FF0000"/>
                </a:solidFill>
              </a:rPr>
              <a:t>divisores”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endParaRPr lang="es-ES_tradnl" b="1" dirty="0" smtClean="0">
              <a:solidFill>
                <a:srgbClr val="000080"/>
              </a:solidFill>
            </a:endParaRPr>
          </a:p>
          <a:p>
            <a:endParaRPr lang="es-ES_tradnl" b="1" dirty="0">
              <a:solidFill>
                <a:srgbClr val="000080"/>
              </a:solidFill>
            </a:endParaRP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78439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4518457" y="3552024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cantidadDeDivisores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un numero: 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divisor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divisor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Con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Paso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esMultiplo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 err="1">
                <a:solidFill>
                  <a:srgbClr val="000000"/>
                </a:solidFill>
              </a:rPr>
              <a:t>divisor</a:t>
            </a:r>
            <a:r>
              <a:rPr lang="es-ES_tradnl" b="1" dirty="0" err="1">
                <a:solidFill>
                  <a:srgbClr val="000000"/>
                </a:solidFill>
              </a:rPr>
              <a:t>,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 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endParaRPr lang="es-ES_tradnl" b="1" dirty="0" smtClean="0">
              <a:solidFill>
                <a:srgbClr val="00008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</a:t>
            </a:r>
            <a:r>
              <a:rPr lang="es-ES_tradnl" sz="2800" i="1" dirty="0"/>
              <a:t>: </a:t>
            </a:r>
            <a:r>
              <a:rPr lang="es-ES" sz="2800" i="1" dirty="0" smtClean="0"/>
              <a:t>Divisores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58</a:t>
            </a:fld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394970" y="4862606"/>
            <a:ext cx="3740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La variable </a:t>
            </a:r>
            <a:r>
              <a:rPr lang="es-ES" sz="2400" b="1" dirty="0" err="1" smtClean="0">
                <a:latin typeface="Arial" charset="0"/>
                <a:ea typeface="Arial" charset="0"/>
                <a:cs typeface="Arial" charset="0"/>
              </a:rPr>
              <a:t>num</a:t>
            </a:r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 y el retorno no fueron definidos 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Rectángulo redondeado 10"/>
          <p:cNvSpPr/>
          <p:nvPr/>
        </p:nvSpPr>
        <p:spPr>
          <a:xfrm>
            <a:off x="5930697" y="3613127"/>
            <a:ext cx="856183" cy="257834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ángulo 5"/>
          <p:cNvSpPr/>
          <p:nvPr/>
        </p:nvSpPr>
        <p:spPr>
          <a:xfrm>
            <a:off x="313690" y="1949460"/>
            <a:ext cx="68897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divisores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numDivisores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cantidadDeDivisores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numero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nro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tiene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numDivisores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</a:t>
            </a:r>
            <a:r>
              <a:rPr lang="es-ES_tradnl" dirty="0" smtClean="0">
                <a:solidFill>
                  <a:srgbClr val="FF0000"/>
                </a:solidFill>
              </a:rPr>
              <a:t>divisores”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endParaRPr lang="es-ES_tradnl" b="1" dirty="0" smtClean="0">
              <a:solidFill>
                <a:srgbClr val="000080"/>
              </a:solidFill>
            </a:endParaRPr>
          </a:p>
          <a:p>
            <a:endParaRPr lang="es-ES_tradnl" b="1" dirty="0">
              <a:solidFill>
                <a:srgbClr val="000080"/>
              </a:solidFill>
            </a:endParaRPr>
          </a:p>
          <a:p>
            <a:endParaRPr lang="es-ES_tradnl" dirty="0"/>
          </a:p>
        </p:txBody>
      </p:sp>
      <p:sp>
        <p:nvSpPr>
          <p:cNvPr id="10" name="Rectángulo redondeado 9"/>
          <p:cNvSpPr/>
          <p:nvPr/>
        </p:nvSpPr>
        <p:spPr>
          <a:xfrm>
            <a:off x="5148377" y="4163861"/>
            <a:ext cx="520903" cy="257834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4923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/>
          <p:cNvPicPr>
            <a:picLocks noChangeAspect="1"/>
          </p:cNvPicPr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6794468" y="3472405"/>
            <a:ext cx="2349500" cy="1560739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</a:t>
            </a:r>
            <a:r>
              <a:rPr lang="es-ES_tradnl" b="1" dirty="0" smtClean="0">
                <a:solidFill>
                  <a:prstClr val="black"/>
                </a:solidFill>
              </a:rPr>
              <a:t>Control</a:t>
            </a:r>
            <a:br>
              <a:rPr lang="es-ES_tradnl" b="1" dirty="0" smtClean="0">
                <a:solidFill>
                  <a:prstClr val="black"/>
                </a:solidFill>
              </a:rPr>
            </a:br>
            <a:r>
              <a:rPr lang="es-ES_tradnl" sz="2800" i="1" dirty="0" smtClean="0">
                <a:solidFill>
                  <a:prstClr val="black"/>
                </a:solidFill>
              </a:rPr>
              <a:t>Guía Memoria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</a:t>
            </a:fld>
            <a:endParaRPr lang="es-ES_tradnl" dirty="0"/>
          </a:p>
        </p:txBody>
      </p:sp>
      <p:sp>
        <p:nvSpPr>
          <p:cNvPr id="8" name="CustomShape 2"/>
          <p:cNvSpPr/>
          <p:nvPr/>
        </p:nvSpPr>
        <p:spPr>
          <a:xfrm>
            <a:off x="3305863" y="2081419"/>
            <a:ext cx="5209485" cy="125382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>
              <a:lnSpc>
                <a:spcPct val="100000"/>
              </a:lnSpc>
            </a:pPr>
            <a:r>
              <a:rPr lang="es-AR" sz="2400" b="1" strike="noStrike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Mientras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&lt;condición&gt; </a:t>
            </a:r>
            <a:r>
              <a:rPr lang="es-AR" sz="2400" b="1" strike="noStrike" spc="-1" dirty="0" smtClean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Hacer</a:t>
            </a:r>
            <a:endParaRPr lang="es-AR" sz="24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1"/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instrucciones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&gt;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Fin Mientras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45240" y="1918249"/>
            <a:ext cx="247773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Mientras</a:t>
            </a:r>
          </a:p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(</a:t>
            </a:r>
            <a:r>
              <a:rPr lang="es-ES" sz="4800" b="1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while</a:t>
            </a:r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)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399752" y="3455486"/>
            <a:ext cx="276870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Repetir</a:t>
            </a:r>
          </a:p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(do </a:t>
            </a:r>
            <a:r>
              <a:rPr lang="es-ES" sz="4800" b="1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while</a:t>
            </a:r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)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1126202" y="5015729"/>
            <a:ext cx="1315808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Para</a:t>
            </a:r>
          </a:p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(</a:t>
            </a:r>
            <a:r>
              <a:rPr lang="es-ES" sz="4800" b="1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for</a:t>
            </a:r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)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3305862" y="5091229"/>
            <a:ext cx="52094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Para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&lt;variable&gt; = &lt;inicial&gt; </a:t>
            </a:r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Hasta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&lt;final&gt; </a:t>
            </a:r>
          </a:p>
          <a:p>
            <a:pPr lvl="0"/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Con Paso </a:t>
            </a:r>
            <a:r>
              <a:rPr lang="es-AR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&lt;paso&gt; </a:t>
            </a:r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Hacer</a:t>
            </a:r>
            <a:r>
              <a:rPr lang="es-AR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1"/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&lt;instrucciones&gt; 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0"/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Fin Para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3305862" y="3640151"/>
            <a:ext cx="520948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AR" sz="2400" b="1" spc="-1" dirty="0" smtClean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Repetir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1"/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&lt;instrucciones&gt;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0"/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Hasta Que</a:t>
            </a:r>
            <a:r>
              <a:rPr lang="es-AR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&lt;condición&gt;</a:t>
            </a:r>
            <a:endParaRPr lang="es-AR" sz="2400" i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cxnSp>
        <p:nvCxnSpPr>
          <p:cNvPr id="14" name="Conector recto 13"/>
          <p:cNvCxnSpPr/>
          <p:nvPr/>
        </p:nvCxnSpPr>
        <p:spPr>
          <a:xfrm>
            <a:off x="32" y="3485023"/>
            <a:ext cx="9143968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-64110" y="5015729"/>
            <a:ext cx="920811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93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4518457" y="3552024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cantidadDeDivisores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un numero: 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divisor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divisor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Con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Paso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esMultiplo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 err="1">
                <a:solidFill>
                  <a:srgbClr val="000000"/>
                </a:solidFill>
              </a:rPr>
              <a:t>divisor</a:t>
            </a:r>
            <a:r>
              <a:rPr lang="es-ES_tradnl" b="1" dirty="0" err="1">
                <a:solidFill>
                  <a:srgbClr val="000000"/>
                </a:solidFill>
              </a:rPr>
              <a:t>,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 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endParaRPr lang="es-ES_tradnl" b="1" dirty="0" smtClean="0">
              <a:solidFill>
                <a:srgbClr val="00008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</a:t>
            </a:r>
            <a:r>
              <a:rPr lang="es-ES_tradnl" sz="2800" i="1" dirty="0"/>
              <a:t>: </a:t>
            </a:r>
            <a:r>
              <a:rPr lang="es-ES" sz="2800" i="1" dirty="0" smtClean="0"/>
              <a:t>Divisores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59</a:t>
            </a:fld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394970" y="4862606"/>
            <a:ext cx="3740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Atención!! El orden de los parámetros afecta el resultado  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Rectángulo redondeado 10"/>
          <p:cNvSpPr/>
          <p:nvPr/>
        </p:nvSpPr>
        <p:spPr>
          <a:xfrm>
            <a:off x="6085840" y="5273041"/>
            <a:ext cx="1117600" cy="231788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ángulo 5"/>
          <p:cNvSpPr/>
          <p:nvPr/>
        </p:nvSpPr>
        <p:spPr>
          <a:xfrm>
            <a:off x="313690" y="1949460"/>
            <a:ext cx="68897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divisores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numDivisores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cantidadDeDivisores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numero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nro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tiene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numDivisores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</a:t>
            </a:r>
            <a:r>
              <a:rPr lang="es-ES_tradnl" dirty="0" smtClean="0">
                <a:solidFill>
                  <a:srgbClr val="FF0000"/>
                </a:solidFill>
              </a:rPr>
              <a:t>divisores”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endParaRPr lang="es-ES_tradnl" b="1" dirty="0" smtClean="0">
              <a:solidFill>
                <a:srgbClr val="000080"/>
              </a:solidFill>
            </a:endParaRPr>
          </a:p>
          <a:p>
            <a:endParaRPr lang="es-ES_tradnl" b="1" dirty="0">
              <a:solidFill>
                <a:srgbClr val="000080"/>
              </a:solidFill>
            </a:endParaRP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1751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Métodos </a:t>
            </a:r>
            <a:r>
              <a:rPr lang="es-ES" b="1" dirty="0" smtClean="0"/>
              <a:t/>
            </a:r>
            <a:br>
              <a:rPr lang="es-ES" b="1" dirty="0" smtClean="0"/>
            </a:br>
            <a:r>
              <a:rPr lang="es-ES_tradnl" sz="2800" i="1" dirty="0" smtClean="0"/>
              <a:t>Ejercicio</a:t>
            </a:r>
            <a:r>
              <a:rPr lang="es-ES_tradnl" sz="2800" i="1" dirty="0"/>
              <a:t>: Divisores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60</a:t>
            </a:fld>
            <a:endParaRPr lang="es-ES_tradnl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71120" y="1764795"/>
            <a:ext cx="6858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divisores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nro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numDivisores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un numero: 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numDivisores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cantidadDeDivisores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 err="1">
                <a:solidFill>
                  <a:srgbClr val="000000"/>
                </a:solidFill>
              </a:rPr>
              <a:t>nro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numero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nro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tiene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numDivisores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 divisores"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 err="1">
                <a:solidFill>
                  <a:srgbClr val="000080"/>
                </a:solidFill>
              </a:rPr>
              <a:t>FinAlgoritmo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endParaRPr lang="es-ES_tradnl" b="1" dirty="0">
              <a:solidFill>
                <a:srgbClr val="000000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2331656" y="3713102"/>
            <a:ext cx="578361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cantidadDeDivisores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>
                <a:solidFill>
                  <a:srgbClr val="000080"/>
                </a:solidFill>
              </a:rPr>
              <a:t>Definir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>
                <a:solidFill>
                  <a:srgbClr val="000080"/>
                </a:solidFill>
              </a:rPr>
              <a:t>Definir</a:t>
            </a:r>
            <a:r>
              <a:rPr lang="es-ES_tradnl" dirty="0">
                <a:solidFill>
                  <a:srgbClr val="000000"/>
                </a:solidFill>
              </a:rPr>
              <a:t> divisor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>
                <a:solidFill>
                  <a:srgbClr val="000080"/>
                </a:solidFill>
              </a:rPr>
              <a:t>Para</a:t>
            </a:r>
            <a:r>
              <a:rPr lang="es-ES_tradnl" dirty="0">
                <a:solidFill>
                  <a:srgbClr val="000000"/>
                </a:solidFill>
              </a:rPr>
              <a:t> divisor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Con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Paso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  </a:t>
            </a:r>
            <a:r>
              <a:rPr lang="es-ES_tradnl" b="1" dirty="0">
                <a:solidFill>
                  <a:srgbClr val="000080"/>
                </a:solidFill>
              </a:rPr>
              <a:t>Si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esMultiplo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divisor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     cantidad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cantidad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  </a:t>
            </a:r>
            <a:r>
              <a:rPr lang="es-ES_tradnl" b="1" dirty="0" err="1">
                <a:solidFill>
                  <a:srgbClr val="000080"/>
                </a:solidFill>
              </a:rPr>
              <a:t>FinSi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 </a:t>
            </a:r>
            <a:r>
              <a:rPr lang="es-ES_tradnl" b="1" dirty="0" err="1">
                <a:solidFill>
                  <a:srgbClr val="000080"/>
                </a:solidFill>
              </a:rPr>
              <a:t>FinPara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783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Técnicas de Programación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err="1" smtClean="0"/>
              <a:t>Modularización</a:t>
            </a:r>
            <a:r>
              <a:rPr lang="es-ES_tradnl" dirty="0" smtClean="0"/>
              <a:t> y Métodos (Conceptos)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7244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Realice </a:t>
            </a:r>
            <a:r>
              <a:rPr lang="es-ES_tradnl" dirty="0"/>
              <a:t>una calculadora que suma o resta según el pedido del usuario. </a:t>
            </a:r>
            <a:endParaRPr lang="es-ES_tradnl" dirty="0" smtClean="0"/>
          </a:p>
          <a:p>
            <a:pPr lvl="1"/>
            <a:r>
              <a:rPr lang="es-ES_tradnl" dirty="0" smtClean="0"/>
              <a:t>El usuario deberá ingresar 2 </a:t>
            </a:r>
            <a:r>
              <a:rPr lang="es-ES" dirty="0" smtClean="0"/>
              <a:t>números por teclado</a:t>
            </a:r>
          </a:p>
          <a:p>
            <a:pPr lvl="1"/>
            <a:r>
              <a:rPr lang="es-ES" dirty="0" smtClean="0"/>
              <a:t>Luego ingresará una opción: </a:t>
            </a:r>
          </a:p>
          <a:p>
            <a:pPr lvl="2"/>
            <a:r>
              <a:rPr lang="es-ES" dirty="0" smtClean="0"/>
              <a:t>Si ingresa 1 los números se sumaran</a:t>
            </a:r>
          </a:p>
          <a:p>
            <a:pPr lvl="2"/>
            <a:r>
              <a:rPr lang="es-ES" dirty="0" smtClean="0"/>
              <a:t>Si ingresa 2 </a:t>
            </a:r>
            <a:r>
              <a:rPr lang="es-ES" dirty="0"/>
              <a:t>los números se </a:t>
            </a:r>
            <a:r>
              <a:rPr lang="es-ES" dirty="0" smtClean="0"/>
              <a:t>restaran</a:t>
            </a:r>
          </a:p>
          <a:p>
            <a:pPr lvl="2"/>
            <a:r>
              <a:rPr lang="es-ES" dirty="0" smtClean="0"/>
              <a:t>Si ingresa cualquier otra tecla termina el programa</a:t>
            </a:r>
          </a:p>
          <a:p>
            <a:pPr lvl="2"/>
            <a:r>
              <a:rPr lang="es-ES" dirty="0" smtClean="0"/>
              <a:t>Para informar el resultado de la operación debe usar el siguiente formato (40 ‘-’):</a:t>
            </a:r>
          </a:p>
          <a:p>
            <a:pPr lvl="2"/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</a:t>
            </a:fld>
            <a:endParaRPr lang="es-ES_tradnl"/>
          </a:p>
        </p:txBody>
      </p:sp>
      <p:sp>
        <p:nvSpPr>
          <p:cNvPr id="6" name="CuadroTexto 5"/>
          <p:cNvSpPr txBox="1"/>
          <p:nvPr/>
        </p:nvSpPr>
        <p:spPr>
          <a:xfrm>
            <a:off x="3073482" y="5495675"/>
            <a:ext cx="40130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----------------------------------------</a:t>
            </a:r>
          </a:p>
          <a:p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El resultado de la operación es: X</a:t>
            </a:r>
          </a:p>
          <a:p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----------------------------------------</a:t>
            </a:r>
            <a:endParaRPr lang="es-ES_tradnl" sz="20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45" y="4898438"/>
            <a:ext cx="1373205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96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 err="1" smtClean="0"/>
              <a:t>Modularizaci</a:t>
            </a:r>
            <a:r>
              <a:rPr lang="es-ES" sz="4400" b="1" dirty="0" err="1" smtClean="0"/>
              <a:t>ón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Implementar una Calculadora</a:t>
            </a:r>
            <a:endParaRPr lang="es-ES_tradnl" sz="31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Definimos las variables y leemos desde teclado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</a:t>
            </a:fld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7445" y="4962524"/>
            <a:ext cx="1373205" cy="1612900"/>
          </a:xfrm>
          <a:prstGeom prst="rect">
            <a:avLst/>
          </a:prstGeom>
        </p:spPr>
      </p:pic>
      <p:sp>
        <p:nvSpPr>
          <p:cNvPr id="9" name="TextShape 2"/>
          <p:cNvSpPr txBox="1"/>
          <p:nvPr/>
        </p:nvSpPr>
        <p:spPr>
          <a:xfrm>
            <a:off x="1847850" y="3120350"/>
            <a:ext cx="5789595" cy="3390988"/>
          </a:xfrm>
          <a:prstGeom prst="rect">
            <a:avLst/>
          </a:prstGeom>
          <a:noFill/>
          <a:ln>
            <a:noFill/>
          </a:ln>
        </p:spPr>
        <p:txBody>
          <a:bodyPr lIns="93240" tIns="93240" rIns="93240" bIns="93240"/>
          <a:lstStyle/>
          <a:p>
            <a:pPr marL="127080">
              <a:lnSpc>
                <a:spcPct val="100000"/>
              </a:lnSpc>
            </a:pP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Algoritmo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calculadora </a:t>
            </a:r>
            <a:endParaRPr lang="es-AR" sz="2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 </a:t>
            </a: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Definir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opcionMenu </a:t>
            </a: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Como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</a:t>
            </a: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Entero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</a:t>
            </a:r>
            <a:endParaRPr lang="es-AR" sz="2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 </a:t>
            </a: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Definir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numero1</a:t>
            </a:r>
            <a:r>
              <a:rPr lang="es-AR" sz="21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,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numero2 </a:t>
            </a: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Como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</a:t>
            </a: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Real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</a:t>
            </a:r>
            <a:endParaRPr lang="es-AR" sz="2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 </a:t>
            </a: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Escribir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</a:t>
            </a:r>
            <a:r>
              <a:rPr lang="es-AR" sz="21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"Ingrese un numero"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</a:t>
            </a:r>
            <a:endParaRPr lang="es-AR" sz="2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 </a:t>
            </a: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Leer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numero1 </a:t>
            </a:r>
            <a:endParaRPr lang="es-AR" sz="2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 </a:t>
            </a: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Escribir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</a:t>
            </a:r>
            <a:r>
              <a:rPr lang="es-AR" sz="21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"Ingrese un numero"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</a:t>
            </a:r>
            <a:endParaRPr lang="es-AR" sz="2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 </a:t>
            </a: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Leer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numero2 </a:t>
            </a:r>
            <a:endParaRPr lang="es-AR" sz="2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 </a:t>
            </a:r>
            <a:r>
              <a:rPr lang="es-AR" sz="21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Escribir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</a:t>
            </a:r>
            <a:r>
              <a:rPr lang="es-AR" sz="21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"Ingrese 1 para sumar, 2 </a:t>
            </a:r>
            <a:endParaRPr lang="es-AR" sz="2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sz="21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    para restar, cualquier otra tecla para salir"</a:t>
            </a:r>
            <a:r>
              <a:rPr lang="es-AR" sz="2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	</a:t>
            </a:r>
            <a:endParaRPr lang="es-AR" sz="2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/>
            <a:r>
              <a:rPr lang="es-AR" sz="21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Leer</a:t>
            </a:r>
            <a:r>
              <a:rPr lang="es-AR" sz="21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alibri"/>
              </a:rPr>
              <a:t> opcionMenu </a:t>
            </a:r>
            <a:endParaRPr lang="es-AR" sz="2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1483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1738</TotalTime>
  <Words>4206</Words>
  <Application>Microsoft Macintosh PowerPoint</Application>
  <PresentationFormat>Presentación en pantalla (4:3)</PresentationFormat>
  <Paragraphs>907</Paragraphs>
  <Slides>61</Slides>
  <Notes>34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61</vt:i4>
      </vt:variant>
    </vt:vector>
  </HeadingPairs>
  <TitlesOfParts>
    <vt:vector size="66" baseType="lpstr">
      <vt:lpstr>Calibri</vt:lpstr>
      <vt:lpstr>Courier New</vt:lpstr>
      <vt:lpstr>DejaVu Sans</vt:lpstr>
      <vt:lpstr>Arial</vt:lpstr>
      <vt:lpstr>Tema de Office</vt:lpstr>
      <vt:lpstr>Técnicas de Programación</vt:lpstr>
      <vt:lpstr>Estructuras de Control</vt:lpstr>
      <vt:lpstr>Estructuras de Control Instrucción Mientras</vt:lpstr>
      <vt:lpstr>Estructuras de Control Instrucción Repetir</vt:lpstr>
      <vt:lpstr>Estructuras de Control Instrucción Para</vt:lpstr>
      <vt:lpstr>Estructuras de Control Guía Memoria</vt:lpstr>
      <vt:lpstr>Técnicas de Programación</vt:lpstr>
      <vt:lpstr>Modularización Implementar una Calculadora</vt:lpstr>
      <vt:lpstr>Modularización Implementar una Calculadora</vt:lpstr>
      <vt:lpstr>Modularización Implementar una Calculadora</vt:lpstr>
      <vt:lpstr>Modularización Implementar una Calculadora</vt:lpstr>
      <vt:lpstr>Código Repetido</vt:lpstr>
      <vt:lpstr>Métodos</vt:lpstr>
      <vt:lpstr>Métodos</vt:lpstr>
      <vt:lpstr>Métodos</vt:lpstr>
      <vt:lpstr>Métodos Sintaxis</vt:lpstr>
      <vt:lpstr>Modularización Implementar una Calculadora</vt:lpstr>
      <vt:lpstr>Modularización Implementar una Calculadora</vt:lpstr>
      <vt:lpstr>Modularización Implementar una Calculadora</vt:lpstr>
      <vt:lpstr>Modularización Implementar una Calculadora</vt:lpstr>
      <vt:lpstr>Modularización Implementar una Calculadora</vt:lpstr>
      <vt:lpstr>Métodos Parámetros </vt:lpstr>
      <vt:lpstr>Métodos con Parámetros Sintaxis</vt:lpstr>
      <vt:lpstr>Modularización Implementar una Calculadora</vt:lpstr>
      <vt:lpstr>Modularización Implementar una Calculadora</vt:lpstr>
      <vt:lpstr>Métodos Parámetros </vt:lpstr>
      <vt:lpstr>Modularización Implementar una Calculadora</vt:lpstr>
      <vt:lpstr>Métodos Retornos </vt:lpstr>
      <vt:lpstr>Métodos con Retorno Sintaxis</vt:lpstr>
      <vt:lpstr>Métodos con Parámetros Ejemplo</vt:lpstr>
      <vt:lpstr>Modularización Implementar una Calculadora</vt:lpstr>
      <vt:lpstr>Modularización Implementar una Calculadora</vt:lpstr>
      <vt:lpstr>Métodos Más Preguntas</vt:lpstr>
      <vt:lpstr>Métodos Ejercicio Triángulos</vt:lpstr>
      <vt:lpstr>Métodos Ejercicio Triángulos</vt:lpstr>
      <vt:lpstr>Métodos Ejercicio Triángulos</vt:lpstr>
      <vt:lpstr>Técnicas de Programación</vt:lpstr>
      <vt:lpstr>Métodos  Ejercicio: Potencias</vt:lpstr>
      <vt:lpstr>Métodos  Ejercicio: Múltiplos</vt:lpstr>
      <vt:lpstr>Métodos  Ejercicio: Divisores</vt:lpstr>
      <vt:lpstr>Técnicas de Programación</vt:lpstr>
      <vt:lpstr>Métodos  Ejercicio: Potencias</vt:lpstr>
      <vt:lpstr>Métodos  Ejercicio: Potencias</vt:lpstr>
      <vt:lpstr>Métodos  Ejercicio: Potencias</vt:lpstr>
      <vt:lpstr>Métodos  Ejercicio: Potencias</vt:lpstr>
      <vt:lpstr>Métodos  Ejercicio: Potencias</vt:lpstr>
      <vt:lpstr>Métodos  Ejercicio: Potencias</vt:lpstr>
      <vt:lpstr>Métodos  Ejercicio: Potencias</vt:lpstr>
      <vt:lpstr>Métodos  Ejercicio: Potencias</vt:lpstr>
      <vt:lpstr>Métodos  Ejercicio: Múltiplos</vt:lpstr>
      <vt:lpstr>Métodos  Ejercicio: Múltiplos</vt:lpstr>
      <vt:lpstr>Métodos  Ejercicio: Múltiplos</vt:lpstr>
      <vt:lpstr>Métodos  Ejercicio: Múltiplos</vt:lpstr>
      <vt:lpstr>Métodos  Ejercicio: Múltiplos</vt:lpstr>
      <vt:lpstr>Métodos  Ejercicio: Múltiplos</vt:lpstr>
      <vt:lpstr>Métodos  Ejercicio: Divisores</vt:lpstr>
      <vt:lpstr>Métodos  Ejercicio: Divisores</vt:lpstr>
      <vt:lpstr>Métodos  Ejercicio: Divisores</vt:lpstr>
      <vt:lpstr>Métodos  Ejercicio: Divisores</vt:lpstr>
      <vt:lpstr>Métodos  Ejercicio: Divisores</vt:lpstr>
      <vt:lpstr>Métodos  Ejercicio: Divisores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Rago</dc:creator>
  <cp:lastModifiedBy>Alejandro Rago</cp:lastModifiedBy>
  <cp:revision>93</cp:revision>
  <dcterms:created xsi:type="dcterms:W3CDTF">2017-06-08T19:02:43Z</dcterms:created>
  <dcterms:modified xsi:type="dcterms:W3CDTF">2017-07-13T18:44:57Z</dcterms:modified>
</cp:coreProperties>
</file>

<file path=docProps/thumbnail.jpeg>
</file>